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4" r:id="rId3"/>
    <p:sldId id="29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95" r:id="rId21"/>
    <p:sldId id="273" r:id="rId22"/>
    <p:sldId id="274" r:id="rId23"/>
    <p:sldId id="298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96" r:id="rId34"/>
    <p:sldId id="297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6ABA-B389-49E7-8331-7664A4E39F5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28E3-A752-4B09-8A31-265083FB8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9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6ABA-B389-49E7-8331-7664A4E39F5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28E3-A752-4B09-8A31-265083FB8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6ABA-B389-49E7-8331-7664A4E39F5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28E3-A752-4B09-8A31-265083FB8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6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6ABA-B389-49E7-8331-7664A4E39F5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28E3-A752-4B09-8A31-265083FB8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6ABA-B389-49E7-8331-7664A4E39F5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28E3-A752-4B09-8A31-265083FB8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6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6ABA-B389-49E7-8331-7664A4E39F5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28E3-A752-4B09-8A31-265083FB8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1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6ABA-B389-49E7-8331-7664A4E39F5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28E3-A752-4B09-8A31-265083FB8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6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6ABA-B389-49E7-8331-7664A4E39F5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28E3-A752-4B09-8A31-265083FB8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3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6ABA-B389-49E7-8331-7664A4E39F5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28E3-A752-4B09-8A31-265083FB8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3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6ABA-B389-49E7-8331-7664A4E39F5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28E3-A752-4B09-8A31-265083FB8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5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6ABA-B389-49E7-8331-7664A4E39F5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28E3-A752-4B09-8A31-265083FB8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2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36ABA-B389-49E7-8331-7664A4E39F5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28E3-A752-4B09-8A31-265083FB8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4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Week 1</a:t>
            </a:r>
            <a:br>
              <a:rPr lang="en-US" sz="3200" dirty="0" smtClean="0"/>
            </a:br>
            <a:r>
              <a:rPr lang="en-US" sz="3200" dirty="0" smtClean="0"/>
              <a:t>Introduction to RNA sequencing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CASE STUDIES IN FUNCTIONAL GENOMICS</a:t>
            </a:r>
            <a:endParaRPr lang="en-US" sz="4000" dirty="0"/>
          </a:p>
        </p:txBody>
      </p:sp>
      <p:pic>
        <p:nvPicPr>
          <p:cNvPr id="2050" name="Picture 2" descr="http://big.sci.am/wp-content/uploads/2017/10/big_and_ed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0050"/>
            <a:ext cx="2095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7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920750"/>
            <a:ext cx="911225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6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307848"/>
            <a:ext cx="82359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75946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2775" y="1625600"/>
            <a:ext cx="426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 the number of reads mapped to a gene/exon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 flipH="1">
            <a:off x="3810002" y="2271931"/>
            <a:ext cx="2744786" cy="395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8200" y="4267200"/>
            <a:ext cx="5380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Determine from the reads what transcripts are present.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H="1" flipV="1">
            <a:off x="3048000" y="3429000"/>
            <a:ext cx="480584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8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generation and counts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9"/>
          <a:stretch/>
        </p:blipFill>
        <p:spPr bwMode="auto">
          <a:xfrm>
            <a:off x="241300" y="533400"/>
            <a:ext cx="86614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3400" y="5486400"/>
            <a:ext cx="44196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Challenge: can we reconstruct the transcripts from the reads?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43374"/>
            <a:ext cx="822811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83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609600"/>
            <a:ext cx="87757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6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924800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3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11" y="232852"/>
            <a:ext cx="6408928" cy="310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357659"/>
            <a:ext cx="6610350" cy="307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2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 Quantification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3" y="762000"/>
            <a:ext cx="7981950" cy="424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6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279525"/>
            <a:ext cx="8159750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Lengths are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rna in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17465"/>
            <a:ext cx="6450227" cy="318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RNA Isolation</a:t>
            </a:r>
            <a:endParaRPr lang="en-US" dirty="0"/>
          </a:p>
        </p:txBody>
      </p:sp>
      <p:pic>
        <p:nvPicPr>
          <p:cNvPr id="3074" name="Picture 2" descr="Image result for rna in 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276725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76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model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8625" y="888608"/>
            <a:ext cx="3267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l</a:t>
            </a:r>
            <a:r>
              <a:rPr lang="en-US" sz="2400" i="1" dirty="0" smtClean="0"/>
              <a:t>et G  be </a:t>
            </a:r>
            <a:r>
              <a:rPr lang="en-US" sz="2400" dirty="0" smtClean="0"/>
              <a:t>the </a:t>
            </a:r>
            <a:r>
              <a:rPr lang="en-US" sz="2400" dirty="0"/>
              <a:t>set of genes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625" y="1345808"/>
            <a:ext cx="6743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f</a:t>
            </a:r>
            <a:r>
              <a:rPr lang="en-US" sz="2400" i="1" dirty="0" smtClean="0"/>
              <a:t>or any </a:t>
            </a:r>
            <a:r>
              <a:rPr lang="en-US" sz="2400" dirty="0" smtClean="0"/>
              <a:t>gene </a:t>
            </a:r>
            <a:r>
              <a:rPr lang="en-US" sz="2400" i="1" dirty="0" err="1"/>
              <a:t>g</a:t>
            </a:r>
            <a:r>
              <a:rPr lang="en-US" sz="2400" dirty="0" err="1"/>
              <a:t>∈</a:t>
            </a:r>
            <a:r>
              <a:rPr lang="en-US" sz="2400" i="1" dirty="0" err="1"/>
              <a:t>G</a:t>
            </a:r>
            <a:r>
              <a:rPr lang="en-US" sz="2400" i="1" dirty="0"/>
              <a:t> </a:t>
            </a:r>
            <a:r>
              <a:rPr lang="en-US" sz="2400" dirty="0"/>
              <a:t>, </a:t>
            </a:r>
            <a:r>
              <a:rPr lang="en-US" sz="2400" i="1" dirty="0"/>
              <a:t>let</a:t>
            </a:r>
            <a:r>
              <a:rPr lang="en-US" sz="2400" dirty="0"/>
              <a:t>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g</a:t>
            </a:r>
            <a:r>
              <a:rPr lang="en-US" sz="2400" dirty="0"/>
              <a:t>={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g,i</a:t>
            </a:r>
            <a:r>
              <a:rPr lang="en-US" sz="2400" i="1" dirty="0" smtClean="0"/>
              <a:t> </a:t>
            </a:r>
            <a:r>
              <a:rPr lang="en-US" sz="2400" dirty="0" smtClean="0"/>
              <a:t>| </a:t>
            </a:r>
            <a:r>
              <a:rPr lang="en-US" sz="2400" i="1" dirty="0" smtClean="0"/>
              <a:t>i</a:t>
            </a:r>
            <a:r>
              <a:rPr lang="en-US" sz="2400" dirty="0"/>
              <a:t>∈[1</a:t>
            </a:r>
            <a:r>
              <a:rPr lang="en-US" sz="2400" i="1" dirty="0"/>
              <a:t>,n</a:t>
            </a:r>
            <a:r>
              <a:rPr lang="en-US" sz="2400" i="1" baseline="-25000" dirty="0"/>
              <a:t>g</a:t>
            </a:r>
            <a:r>
              <a:rPr lang="en-US" sz="2400" dirty="0"/>
              <a:t>]}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625" y="1955408"/>
            <a:ext cx="8181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let </a:t>
            </a:r>
            <a:r>
              <a:rPr lang="en-US" sz="2400" i="1" dirty="0"/>
              <a:t>F </a:t>
            </a:r>
            <a:r>
              <a:rPr lang="en-US" sz="2400" dirty="0"/>
              <a:t>={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g,i</a:t>
            </a:r>
            <a:r>
              <a:rPr lang="en-US" sz="2400" dirty="0" smtClean="0"/>
              <a:t>| </a:t>
            </a:r>
            <a:r>
              <a:rPr lang="en-US" sz="2400" i="1" dirty="0" err="1" smtClean="0"/>
              <a:t>g</a:t>
            </a:r>
            <a:r>
              <a:rPr lang="en-US" sz="2400" dirty="0" err="1"/>
              <a:t>∈</a:t>
            </a:r>
            <a:r>
              <a:rPr lang="en-US" sz="2400" i="1" dirty="0" err="1"/>
              <a:t>G</a:t>
            </a:r>
            <a:r>
              <a:rPr lang="en-US" sz="2400" i="1" dirty="0" smtClean="0"/>
              <a:t>, i</a:t>
            </a:r>
            <a:r>
              <a:rPr lang="en-US" sz="2400" dirty="0"/>
              <a:t>∈[1</a:t>
            </a:r>
            <a:r>
              <a:rPr lang="en-US" sz="2400" i="1" dirty="0"/>
              <a:t>,n</a:t>
            </a:r>
            <a:r>
              <a:rPr lang="en-US" sz="2400" i="1" baseline="-25000" dirty="0"/>
              <a:t>g</a:t>
            </a:r>
            <a:r>
              <a:rPr lang="en-US" sz="2400" dirty="0" smtClean="0"/>
              <a:t>]} = set </a:t>
            </a:r>
            <a:r>
              <a:rPr lang="en-US" sz="2400" dirty="0"/>
              <a:t>of all </a:t>
            </a:r>
            <a:r>
              <a:rPr lang="en-US" sz="2400" dirty="0" smtClean="0"/>
              <a:t>isoforms </a:t>
            </a:r>
            <a:r>
              <a:rPr lang="en-US" sz="2400" dirty="0"/>
              <a:t>of all </a:t>
            </a:r>
            <a:r>
              <a:rPr lang="en-US" sz="2400" dirty="0" smtClean="0"/>
              <a:t>genes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28625" y="2547328"/>
            <a:ext cx="8020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for any</a:t>
            </a:r>
            <a:r>
              <a:rPr lang="en-US" sz="2400" dirty="0" smtClean="0"/>
              <a:t> </a:t>
            </a:r>
            <a:r>
              <a:rPr lang="en-US" sz="2400" dirty="0"/>
              <a:t>isoform </a:t>
            </a:r>
            <a:r>
              <a:rPr lang="en-US" sz="2400" i="1" dirty="0"/>
              <a:t>f </a:t>
            </a:r>
            <a:r>
              <a:rPr lang="en-US" sz="2400" dirty="0"/>
              <a:t>∈</a:t>
            </a:r>
            <a:r>
              <a:rPr lang="en-US" sz="2400" i="1" dirty="0" smtClean="0"/>
              <a:t>F: </a:t>
            </a:r>
          </a:p>
          <a:p>
            <a:r>
              <a:rPr lang="en-US" sz="2400" i="1" dirty="0"/>
              <a:t>	</a:t>
            </a:r>
            <a:r>
              <a:rPr lang="en-US" sz="2400" i="1" dirty="0" smtClean="0"/>
              <a:t>l</a:t>
            </a:r>
            <a:r>
              <a:rPr lang="en-US" sz="2400" i="1" baseline="-25000" dirty="0" smtClean="0"/>
              <a:t>f</a:t>
            </a:r>
            <a:r>
              <a:rPr lang="en-US" sz="2400" i="1" dirty="0" smtClean="0"/>
              <a:t> = its length</a:t>
            </a:r>
          </a:p>
          <a:p>
            <a:r>
              <a:rPr lang="en-US" sz="2400" i="1" baseline="-25000" dirty="0"/>
              <a:t>	</a:t>
            </a:r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f</a:t>
            </a:r>
            <a:r>
              <a:rPr lang="en-US" sz="2400" i="1" dirty="0" smtClean="0"/>
              <a:t> = number of transcripts f in the sample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8625" y="4012808"/>
                <a:ext cx="6800850" cy="559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 sz="2400" i="1" dirty="0"/>
                          <m:t>f</m:t>
                        </m:r>
                        <m:r>
                          <m:rPr>
                            <m:nor/>
                          </m:rPr>
                          <a:rPr lang="en-US" sz="2400" i="1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∈</m:t>
                        </m:r>
                        <m:r>
                          <m:rPr>
                            <m:nor/>
                          </m:rPr>
                          <a:rPr lang="en-US" sz="2400" i="1" dirty="0"/>
                          <m:t>F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400" i="1" dirty="0"/>
                          <m:t>k</m:t>
                        </m:r>
                        <m:r>
                          <m:rPr>
                            <m:nor/>
                          </m:rPr>
                          <a:rPr lang="en-US" sz="2400" i="1" baseline="-25000" dirty="0"/>
                          <m:t>f</m:t>
                        </m:r>
                        <m:r>
                          <m:rPr>
                            <m:nor/>
                          </m:rPr>
                          <a:rPr lang="en-US" sz="2400" i="1" dirty="0"/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/>
                          <m:t>lf</m:t>
                        </m:r>
                        <m:r>
                          <m:rPr>
                            <m:nor/>
                          </m:rPr>
                          <a:rPr lang="en-US" sz="2400" b="0" i="1" baseline="-25000" dirty="0" smtClean="0"/>
                          <m:t> </m:t>
                        </m:r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 = </a:t>
                </a:r>
                <a:r>
                  <a:rPr lang="en-US" sz="2400" dirty="0"/>
                  <a:t>total length </a:t>
                </a:r>
                <a:r>
                  <a:rPr lang="en-US" sz="2400" dirty="0" smtClean="0"/>
                  <a:t>of transcripts </a:t>
                </a:r>
                <a:r>
                  <a:rPr lang="en-US" sz="2400" dirty="0"/>
                  <a:t>in the sample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4012808"/>
                <a:ext cx="6800850" cy="559192"/>
              </a:xfrm>
              <a:prstGeom prst="rect">
                <a:avLst/>
              </a:prstGeom>
              <a:blipFill rotWithShape="1">
                <a:blip r:embed="rId2"/>
                <a:stretch>
                  <a:fillRect l="-6900" t="-106522" b="-144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8625" y="4600575"/>
                <a:ext cx="7460440" cy="559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err="1"/>
                  <a:t>p</a:t>
                </a:r>
                <a:r>
                  <a:rPr lang="en-US" sz="2800" i="1" baseline="-25000" dirty="0" err="1"/>
                  <a:t>f</a:t>
                </a:r>
                <a:r>
                  <a:rPr lang="en-US" sz="2800" i="1" dirty="0"/>
                  <a:t> </a:t>
                </a:r>
                <a:r>
                  <a:rPr lang="en-US" sz="2800" dirty="0"/>
                  <a:t>=</a:t>
                </a:r>
                <a:r>
                  <a:rPr lang="en-US" sz="2800" i="1" dirty="0" err="1" smtClean="0"/>
                  <a:t>k</a:t>
                </a:r>
                <a:r>
                  <a:rPr lang="en-US" sz="2800" i="1" baseline="-25000" dirty="0" err="1" smtClean="0"/>
                  <a:t>f</a:t>
                </a:r>
                <a:r>
                  <a:rPr lang="en-US" sz="2800" i="1" baseline="-25000" dirty="0" smtClean="0"/>
                  <a:t> </a:t>
                </a:r>
                <a:r>
                  <a:rPr lang="en-US" sz="2800" i="1" dirty="0" smtClean="0"/>
                  <a:t>l</a:t>
                </a:r>
                <a:r>
                  <a:rPr lang="en-US" sz="2800" i="1" baseline="-25000" dirty="0" smtClean="0"/>
                  <a:t>f</a:t>
                </a:r>
                <a:r>
                  <a:rPr lang="en-US" sz="2800" i="1" dirty="0" smtClean="0"/>
                  <a:t> /</a:t>
                </a:r>
                <a:r>
                  <a:rPr lang="en-US" sz="2400" i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 sz="2400" i="1" dirty="0"/>
                          <m:t>f</m:t>
                        </m:r>
                        <m:r>
                          <m:rPr>
                            <m:nor/>
                          </m:rPr>
                          <a:rPr lang="en-US" sz="2400" i="1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∈</m:t>
                        </m:r>
                        <m:r>
                          <m:rPr>
                            <m:nor/>
                          </m:rPr>
                          <a:rPr lang="en-US" sz="2400" i="1" dirty="0"/>
                          <m:t>F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400" i="1" dirty="0"/>
                          <m:t>k</m:t>
                        </m:r>
                        <m:r>
                          <m:rPr>
                            <m:nor/>
                          </m:rPr>
                          <a:rPr lang="en-US" sz="2400" i="1" baseline="-25000" dirty="0"/>
                          <m:t>f</m:t>
                        </m:r>
                        <m:r>
                          <m:rPr>
                            <m:nor/>
                          </m:rPr>
                          <a:rPr lang="en-US" sz="2400" i="1" dirty="0"/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/>
                          <m:t>lf</m:t>
                        </m:r>
                        <m:r>
                          <m:rPr>
                            <m:nor/>
                          </m:rPr>
                          <a:rPr lang="en-US" sz="2400" i="1" baseline="-25000" dirty="0"/>
                          <m:t> 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 = probability that a read comes from </a:t>
                </a:r>
                <a:r>
                  <a:rPr lang="en-US" sz="2400" i="1" dirty="0" smtClean="0"/>
                  <a:t>f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4600575"/>
                <a:ext cx="7460440" cy="559192"/>
              </a:xfrm>
              <a:prstGeom prst="rect">
                <a:avLst/>
              </a:prstGeom>
              <a:blipFill rotWithShape="1">
                <a:blip r:embed="rId3"/>
                <a:stretch>
                  <a:fillRect l="-1634" t="-105495" r="-1062" b="-149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8625" y="5167685"/>
                <a:ext cx="7570406" cy="559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smtClean="0"/>
                  <a:t>Define: </a:t>
                </a:r>
                <a:r>
                  <a:rPr lang="el-GR" sz="2800" i="1" dirty="0" smtClean="0"/>
                  <a:t>Θ</a:t>
                </a:r>
                <a:r>
                  <a:rPr lang="en-US" sz="2800" i="1" baseline="-25000" dirty="0" smtClean="0"/>
                  <a:t>f</a:t>
                </a:r>
                <a:r>
                  <a:rPr lang="en-US" sz="2800" i="1" dirty="0" smtClean="0"/>
                  <a:t> </a:t>
                </a:r>
                <a:r>
                  <a:rPr lang="en-US" sz="2800" dirty="0"/>
                  <a:t>=</a:t>
                </a:r>
                <a:r>
                  <a:rPr lang="en-US" sz="2800" i="1" dirty="0" err="1" smtClean="0"/>
                  <a:t>k</a:t>
                </a:r>
                <a:r>
                  <a:rPr lang="en-US" sz="2800" i="1" baseline="-25000" dirty="0" err="1" smtClean="0"/>
                  <a:t>f</a:t>
                </a:r>
                <a:r>
                  <a:rPr lang="en-US" sz="2800" i="1" dirty="0" smtClean="0"/>
                  <a:t> /</a:t>
                </a:r>
                <a:r>
                  <a:rPr lang="en-US" sz="2400" i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 sz="2400" i="1" dirty="0"/>
                          <m:t>f</m:t>
                        </m:r>
                        <m:r>
                          <m:rPr>
                            <m:nor/>
                          </m:rPr>
                          <a:rPr lang="en-US" sz="2400" i="1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∈</m:t>
                        </m:r>
                        <m:r>
                          <m:rPr>
                            <m:nor/>
                          </m:rPr>
                          <a:rPr lang="en-US" sz="2400" i="1" dirty="0"/>
                          <m:t>F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400" i="1" dirty="0"/>
                          <m:t>k</m:t>
                        </m:r>
                        <m:r>
                          <m:rPr>
                            <m:nor/>
                          </m:rPr>
                          <a:rPr lang="en-US" sz="2400" i="1" baseline="-25000" dirty="0"/>
                          <m:t>f</m:t>
                        </m:r>
                        <m:r>
                          <m:rPr>
                            <m:nor/>
                          </m:rPr>
                          <a:rPr lang="en-US" sz="2400" i="1" dirty="0"/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/>
                          <m:t>lf</m:t>
                        </m:r>
                        <m:r>
                          <m:rPr>
                            <m:nor/>
                          </m:rPr>
                          <a:rPr lang="en-US" sz="2400" i="1" baseline="-25000" dirty="0"/>
                          <m:t> 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 = expression index of isoform f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5167685"/>
                <a:ext cx="7570406" cy="559192"/>
              </a:xfrm>
              <a:prstGeom prst="rect">
                <a:avLst/>
              </a:prstGeom>
              <a:blipFill rotWithShape="1">
                <a:blip r:embed="rId4"/>
                <a:stretch>
                  <a:fillRect l="-1610" t="-105495" r="-322" b="-149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>
            <a:off x="7889065" y="4686300"/>
            <a:ext cx="382969" cy="914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8448675" y="4953000"/>
            <a:ext cx="466725" cy="49428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71457" y="5726877"/>
            <a:ext cx="1401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/>
              <a:t>p</a:t>
            </a:r>
            <a:r>
              <a:rPr lang="en-US" sz="3200" i="1" baseline="-25000" dirty="0" err="1"/>
              <a:t>f</a:t>
            </a:r>
            <a:r>
              <a:rPr lang="en-US" sz="3200" i="1" dirty="0"/>
              <a:t> </a:t>
            </a:r>
            <a:r>
              <a:rPr lang="en-US" sz="3200" dirty="0" smtClean="0"/>
              <a:t>=</a:t>
            </a:r>
            <a:r>
              <a:rPr lang="el-GR" sz="3200" i="1" dirty="0" smtClean="0"/>
              <a:t>Θ</a:t>
            </a:r>
            <a:r>
              <a:rPr lang="en-US" sz="3200" i="1" baseline="-25000" dirty="0" smtClean="0"/>
              <a:t>f</a:t>
            </a:r>
            <a:r>
              <a:rPr lang="en-US" sz="3200" i="1" dirty="0" smtClean="0"/>
              <a:t> </a:t>
            </a:r>
            <a:r>
              <a:rPr lang="en-US" sz="3200" i="1" dirty="0"/>
              <a:t>l</a:t>
            </a:r>
            <a:r>
              <a:rPr lang="en-US" sz="3200" i="1" baseline="-25000" dirty="0"/>
              <a:t>f</a:t>
            </a:r>
            <a:endParaRPr lang="en-US" sz="3200" baseline="-25000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6238875" y="6133512"/>
            <a:ext cx="990600" cy="45773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192843" y="6082784"/>
                <a:ext cx="1932004" cy="559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 sz="2400" i="1" dirty="0"/>
                          <m:t>f</m:t>
                        </m:r>
                        <m:r>
                          <m:rPr>
                            <m:nor/>
                          </m:rPr>
                          <a:rPr lang="en-US" sz="2400" i="1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∈</m:t>
                        </m:r>
                        <m:r>
                          <m:rPr>
                            <m:nor/>
                          </m:rPr>
                          <a:rPr lang="en-US" sz="2400" i="1" dirty="0"/>
                          <m:t>F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l-GR" sz="2400" i="1" dirty="0"/>
                          <m:t>Θ</m:t>
                        </m:r>
                        <m:r>
                          <m:rPr>
                            <m:nor/>
                          </m:rPr>
                          <a:rPr lang="en-US" sz="2400" i="1" baseline="-25000" dirty="0"/>
                          <m:t>f</m:t>
                        </m:r>
                        <m:r>
                          <m:rPr>
                            <m:nor/>
                          </m:rPr>
                          <a:rPr lang="en-US" sz="2400" i="1" dirty="0"/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/>
                          <m:t>lf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 = 1</a:t>
                </a:r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843" y="6082784"/>
                <a:ext cx="1932004" cy="559192"/>
              </a:xfrm>
              <a:prstGeom prst="rect">
                <a:avLst/>
              </a:prstGeom>
              <a:blipFill rotWithShape="1">
                <a:blip r:embed="rId5"/>
                <a:stretch>
                  <a:fillRect l="-24606" t="-106522" r="-3470" b="-144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8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Statistical model for transcript determination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280400" cy="362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029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 that a read comes from transcript f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V="1">
            <a:off x="1485900" y="4267200"/>
            <a:ext cx="9525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26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54392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533400"/>
            <a:ext cx="418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reads coming from transcript f.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429000" y="902732"/>
            <a:ext cx="1332836" cy="545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8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Poisson distribution</a:t>
            </a:r>
            <a:endParaRPr lang="en-US" dirty="0"/>
          </a:p>
        </p:txBody>
      </p:sp>
      <p:pic>
        <p:nvPicPr>
          <p:cNvPr id="12290" name="Picture 2" descr="Image result for poisson distrib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305425" cy="424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1169432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number of times an event occurs in an interval of time or space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64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 quantification assessment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Exercise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Transcript Quantification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12850"/>
            <a:ext cx="86487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4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6975"/>
            <a:ext cx="79248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60960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r>
              <a:rPr lang="en-US" baseline="-25000" dirty="0" smtClean="0"/>
              <a:t>1</a:t>
            </a:r>
            <a:r>
              <a:rPr lang="en-US" dirty="0" smtClean="0"/>
              <a:t> = 2/(3l</a:t>
            </a:r>
            <a:r>
              <a:rPr lang="en-US" baseline="-25000" dirty="0" smtClean="0"/>
              <a:t>1</a:t>
            </a:r>
            <a:r>
              <a:rPr lang="en-US" dirty="0" smtClean="0"/>
              <a:t> + 5l</a:t>
            </a:r>
            <a:r>
              <a:rPr lang="en-US" baseline="-25000" dirty="0" smtClean="0"/>
              <a:t>2</a:t>
            </a:r>
            <a:r>
              <a:rPr lang="en-US" dirty="0" smtClean="0"/>
              <a:t> + 3l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 flipH="1">
            <a:off x="3505200" y="978932"/>
            <a:ext cx="933795" cy="773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5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actually have is 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84" y="1676400"/>
            <a:ext cx="80518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5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793875"/>
            <a:ext cx="7816850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don’t know what transcripts are there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na-seq library prepa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83282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Filtering for mRNA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consider all possible transcripts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5381625" cy="466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0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eliminate transcripts that we think are not possible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78480"/>
            <a:ext cx="48672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9" y="2074545"/>
            <a:ext cx="3973694" cy="344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7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illustration we only take these three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62357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38600" y="4876800"/>
            <a:ext cx="50292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Note: different software make the possible transcript choice differently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Statistical model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3810000" cy="193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200" y="3366625"/>
                <a:ext cx="4572000" cy="2309350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r>
                  <a:rPr lang="en-US" dirty="0" smtClean="0"/>
                  <a:t>For a gene 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, suppose  </a:t>
                </a:r>
              </a:p>
              <a:p>
                <a:r>
                  <a:rPr lang="en-US" i="1" dirty="0" smtClean="0"/>
                  <a:t>- m </a:t>
                </a:r>
                <a:r>
                  <a:rPr lang="en-US" dirty="0"/>
                  <a:t>exons with lengths </a:t>
                </a:r>
                <a:r>
                  <a:rPr lang="en-US" b="1" dirty="0"/>
                  <a:t>L</a:t>
                </a:r>
                <a:r>
                  <a:rPr lang="en-US" dirty="0"/>
                  <a:t>=[</a:t>
                </a:r>
                <a:r>
                  <a:rPr lang="en-US" i="1" dirty="0"/>
                  <a:t>l</a:t>
                </a:r>
                <a:r>
                  <a:rPr lang="en-US" baseline="-25000" dirty="0"/>
                  <a:t>1</a:t>
                </a:r>
                <a:r>
                  <a:rPr lang="en-US" i="1" dirty="0"/>
                  <a:t>,l</a:t>
                </a:r>
                <a:r>
                  <a:rPr lang="en-US" baseline="-25000" dirty="0"/>
                  <a:t>2</a:t>
                </a:r>
                <a:r>
                  <a:rPr lang="en-US" i="1" dirty="0"/>
                  <a:t>,...,l</a:t>
                </a:r>
                <a:r>
                  <a:rPr lang="en-US" i="1" baseline="-25000" dirty="0"/>
                  <a:t>m</a:t>
                </a:r>
                <a:r>
                  <a:rPr lang="en-US" dirty="0"/>
                  <a:t>] </a:t>
                </a:r>
                <a:endParaRPr lang="en-US" dirty="0" smtClean="0"/>
              </a:p>
              <a:p>
                <a:pPr marL="285750" indent="-285750">
                  <a:buFontTx/>
                  <a:buChar char="-"/>
                </a:pPr>
                <a:r>
                  <a:rPr lang="en-US" i="1" dirty="0" smtClean="0"/>
                  <a:t>n </a:t>
                </a:r>
                <a:r>
                  <a:rPr lang="en-US" dirty="0" smtClean="0"/>
                  <a:t>isoforms with </a:t>
                </a:r>
                <a:r>
                  <a:rPr lang="en-US" dirty="0"/>
                  <a:t>expressions </a:t>
                </a:r>
                <a:r>
                  <a:rPr lang="en-US" dirty="0" smtClean="0"/>
                  <a:t>=[</a:t>
                </a:r>
                <a:r>
                  <a:rPr lang="en-US" i="1" dirty="0" smtClean="0"/>
                  <a:t>Θ</a:t>
                </a:r>
                <a:r>
                  <a:rPr lang="en-US" baseline="-25000" dirty="0" smtClean="0"/>
                  <a:t>1</a:t>
                </a:r>
                <a:r>
                  <a:rPr lang="en-US" i="1" dirty="0" smtClean="0"/>
                  <a:t>,Θ</a:t>
                </a:r>
                <a:r>
                  <a:rPr lang="en-US" baseline="-25000" dirty="0" smtClean="0"/>
                  <a:t>2</a:t>
                </a:r>
                <a:r>
                  <a:rPr lang="en-US" i="1" dirty="0" smtClean="0"/>
                  <a:t>,...,</a:t>
                </a:r>
                <a:r>
                  <a:rPr lang="en-US" i="1" dirty="0" err="1" smtClean="0"/>
                  <a:t>Θ</a:t>
                </a:r>
                <a:r>
                  <a:rPr lang="en-US" i="1" baseline="-25000" dirty="0" err="1" smtClean="0"/>
                  <a:t>n</a:t>
                </a:r>
                <a:r>
                  <a:rPr lang="en-US" dirty="0" smtClean="0"/>
                  <a:t>], 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i="1" dirty="0" err="1"/>
                  <a:t>cij</a:t>
                </a:r>
                <a:r>
                  <a:rPr lang="en-US" i="1" dirty="0"/>
                  <a:t> </a:t>
                </a:r>
                <a:r>
                  <a:rPr lang="en-US" dirty="0"/>
                  <a:t>is 1 if isoform </a:t>
                </a:r>
                <a:r>
                  <a:rPr lang="en-US" i="1" dirty="0"/>
                  <a:t>i </a:t>
                </a:r>
                <a:r>
                  <a:rPr lang="en-US" dirty="0"/>
                  <a:t>contains exon </a:t>
                </a:r>
                <a:r>
                  <a:rPr lang="en-US" i="1" dirty="0"/>
                  <a:t>j </a:t>
                </a:r>
                <a:r>
                  <a:rPr lang="en-US" dirty="0"/>
                  <a:t>and 0 otherwise</a:t>
                </a:r>
                <a:endParaRPr lang="en-US" dirty="0" smtClean="0"/>
              </a:p>
              <a:p>
                <a:endParaRPr lang="en-US" i="1" dirty="0" smtClean="0"/>
              </a:p>
              <a:p>
                <a:r>
                  <a:rPr lang="en-US" i="1" dirty="0" smtClean="0"/>
                  <a:t>λ </a:t>
                </a:r>
                <a:r>
                  <a:rPr lang="en-US" dirty="0"/>
                  <a:t>for the number of reads falling into exon </a:t>
                </a:r>
                <a:r>
                  <a:rPr lang="en-US" i="1" dirty="0"/>
                  <a:t>j </a:t>
                </a:r>
                <a:r>
                  <a:rPr lang="en-US" dirty="0" smtClean="0"/>
                  <a:t>is: </a:t>
                </a:r>
              </a:p>
              <a:p>
                <a:pPr algn="ctr"/>
                <a:r>
                  <a:rPr lang="el-GR" i="1" dirty="0" smtClean="0">
                    <a:latin typeface="Cambria Math" pitchFamily="18" charset="0"/>
                    <a:ea typeface="Cambria Math" pitchFamily="18" charset="0"/>
                  </a:rPr>
                  <a:t>λ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l-GR" dirty="0" smtClean="0"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en-US" i="1" dirty="0" err="1" smtClean="0">
                    <a:latin typeface="Cambria Math" pitchFamily="18" charset="0"/>
                    <a:ea typeface="Cambria Math" pitchFamily="18" charset="0"/>
                  </a:rPr>
                  <a:t>l</a:t>
                </a:r>
                <a:r>
                  <a:rPr lang="en-US" i="1" baseline="-25000" dirty="0" err="1" smtClean="0">
                    <a:latin typeface="Cambria Math" pitchFamily="18" charset="0"/>
                    <a:ea typeface="Cambria Math" pitchFamily="18" charset="0"/>
                  </a:rPr>
                  <a:t>j</a:t>
                </a:r>
                <a:r>
                  <a:rPr lang="en-US" i="1" dirty="0" err="1" smtClean="0">
                    <a:latin typeface="Cambria Math" pitchFamily="18" charset="0"/>
                    <a:ea typeface="Cambria Math" pitchFamily="18" charset="0"/>
                  </a:rPr>
                  <a:t>w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 baseline="-25000">
                            <a:latin typeface="Cambria Math"/>
                          </a:rPr>
                          <m:t>𝑖𝑗</m:t>
                        </m:r>
                        <m:r>
                          <a:rPr lang="el-GR" i="1">
                            <a:latin typeface="Cambria Math"/>
                          </a:rPr>
                          <m:t>𝜃</m:t>
                        </m:r>
                        <m:r>
                          <a:rPr lang="en-US" i="1" baseline="-25000">
                            <a:latin typeface="Cambria Math"/>
                          </a:rPr>
                          <m:t>𝑖</m:t>
                        </m:r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366625"/>
                <a:ext cx="4572000" cy="2309350"/>
              </a:xfrm>
              <a:prstGeom prst="rect">
                <a:avLst/>
              </a:prstGeom>
              <a:blipFill rotWithShape="1">
                <a:blip r:embed="rId3"/>
                <a:stretch>
                  <a:fillRect l="-1064" t="-1050" b="-28609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800601" y="1143000"/>
            <a:ext cx="3886200" cy="23083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Let </a:t>
            </a:r>
            <a:r>
              <a:rPr lang="en-US" b="1" i="1" dirty="0"/>
              <a:t>w</a:t>
            </a:r>
            <a:r>
              <a:rPr lang="en-US" i="1" dirty="0"/>
              <a:t> </a:t>
            </a:r>
            <a:r>
              <a:rPr lang="en-US" dirty="0"/>
              <a:t>be the total number of mapped </a:t>
            </a:r>
            <a:r>
              <a:rPr lang="en-US" dirty="0" smtClean="0"/>
              <a:t>reads. </a:t>
            </a:r>
          </a:p>
          <a:p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probabilty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of reads falling into region of length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in transcript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f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follows Poisson with parameter: </a:t>
            </a:r>
          </a:p>
          <a:p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el-GR" dirty="0" smtClean="0">
                <a:latin typeface="Cambria Math" pitchFamily="18" charset="0"/>
                <a:ea typeface="Cambria Math" pitchFamily="18" charset="0"/>
              </a:rPr>
              <a:t>λ=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w</a:t>
            </a:r>
            <a:r>
              <a:rPr lang="el-GR" dirty="0"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f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l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00" y="5857532"/>
                <a:ext cx="4572000" cy="647357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r>
                  <a:rPr lang="en-US" dirty="0" smtClean="0"/>
                  <a:t>For exon (j)-exon (k) junctions with length l: </a:t>
                </a:r>
              </a:p>
              <a:p>
                <a:pPr algn="ctr"/>
                <a:r>
                  <a:rPr lang="el-GR" i="1" dirty="0" smtClean="0">
                    <a:latin typeface="Cambria Math" pitchFamily="18" charset="0"/>
                    <a:ea typeface="Cambria Math" pitchFamily="18" charset="0"/>
                  </a:rPr>
                  <a:t>λ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l-GR" dirty="0" smtClean="0"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en-US" i="1" dirty="0" err="1" smtClean="0">
                    <a:latin typeface="Cambria Math" pitchFamily="18" charset="0"/>
                    <a:ea typeface="Cambria Math" pitchFamily="18" charset="0"/>
                  </a:rPr>
                  <a:t>lw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 baseline="-25000">
                            <a:latin typeface="Cambria Math"/>
                          </a:rPr>
                          <m:t>𝑖𝑗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𝑖𝑘</m:t>
                        </m:r>
                        <m:r>
                          <a:rPr lang="el-GR" i="1">
                            <a:latin typeface="Cambria Math"/>
                          </a:rPr>
                          <m:t>𝜃</m:t>
                        </m:r>
                        <m:r>
                          <a:rPr lang="en-US" i="1" baseline="-25000">
                            <a:latin typeface="Cambria Math"/>
                          </a:rPr>
                          <m:t>𝑖</m:t>
                        </m:r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857532"/>
                <a:ext cx="4572000" cy="647357"/>
              </a:xfrm>
              <a:prstGeom prst="rect">
                <a:avLst/>
              </a:prstGeom>
              <a:blipFill rotWithShape="1">
                <a:blip r:embed="rId4"/>
                <a:stretch>
                  <a:fillRect l="-1064" t="-24074" b="-103704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5241879"/>
            <a:ext cx="4114800" cy="125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2200" y="4276642"/>
            <a:ext cx="789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</a:t>
            </a:r>
            <a:r>
              <a:rPr lang="en-US" sz="2400" baseline="-25000" dirty="0" err="1" smtClean="0"/>
              <a:t>i,j</a:t>
            </a:r>
            <a:r>
              <a:rPr lang="en-US" sz="2400" dirty="0" smtClean="0"/>
              <a:t> ‘s </a:t>
            </a:r>
            <a:endParaRPr lang="en-US" sz="2400" baseline="-250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6567180" y="4738307"/>
            <a:ext cx="0" cy="503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2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813550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Statistical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1247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28194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634224" cy="363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8" y="3886200"/>
            <a:ext cx="3626104" cy="28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64583"/>
            <a:ext cx="40290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7" y="1524000"/>
            <a:ext cx="1791331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5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Transcript quantification assessment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Exercies</a:t>
            </a:r>
            <a:r>
              <a:rPr lang="en-US" dirty="0" smtClean="0"/>
              <a:t> 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Unstable Quantification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" y="685800"/>
            <a:ext cx="88392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9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2006"/>
            <a:ext cx="808355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496056"/>
            <a:ext cx="83058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9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032500" cy="281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5830887" cy="283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3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3276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the estimates are similar for the two models it is likely that just by chance one transcript is assumed to be expressed in one sample and a different transcript in another sample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457199"/>
            <a:ext cx="35362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The problem: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211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381000"/>
            <a:ext cx="8769350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325" y="5638800"/>
            <a:ext cx="834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real data. This gene has only one transcript. The non-uniform distribution of reads is explained by genomic location/sequence, and the technology-related biases.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43"/>
          <a:stretch/>
        </p:blipFill>
        <p:spPr bwMode="auto">
          <a:xfrm>
            <a:off x="609600" y="381000"/>
            <a:ext cx="7518400" cy="86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24634"/>
            <a:ext cx="5186579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07008"/>
            <a:ext cx="37623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>
            <a:stCxn id="27651" idx="2"/>
          </p:cNvCxnSpPr>
          <p:nvPr/>
        </p:nvCxnSpPr>
        <p:spPr>
          <a:xfrm flipH="1">
            <a:off x="2514600" y="2769108"/>
            <a:ext cx="4548188" cy="1421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37258" y="3644840"/>
            <a:ext cx="4636516" cy="39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9" y="6019800"/>
            <a:ext cx="4631531" cy="70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67600" y="2771942"/>
            <a:ext cx="1176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 = 0 </a:t>
            </a:r>
          </a:p>
          <a:p>
            <a:r>
              <a:rPr lang="en-US" dirty="0" smtClean="0"/>
              <a:t>M = -</a:t>
            </a:r>
            <a:r>
              <a:rPr lang="en-US" dirty="0" err="1" smtClean="0"/>
              <a:t>logG</a:t>
            </a:r>
            <a:endParaRPr lang="en-US" dirty="0" smtClean="0"/>
          </a:p>
          <a:p>
            <a:r>
              <a:rPr lang="en-US" dirty="0" smtClean="0"/>
              <a:t>A = ½ </a:t>
            </a:r>
            <a:r>
              <a:rPr lang="en-US" dirty="0" err="1" smtClean="0"/>
              <a:t>logG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838200"/>
            <a:ext cx="7702550" cy="36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0725" y="5181600"/>
            <a:ext cx="2801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Obtain reads ….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52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24000"/>
            <a:ext cx="79629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57200"/>
            <a:ext cx="5366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 which look like this (</a:t>
            </a:r>
            <a:r>
              <a:rPr lang="en-US" sz="2800" dirty="0" err="1" smtClean="0"/>
              <a:t>fastq</a:t>
            </a:r>
            <a:r>
              <a:rPr lang="en-US" sz="2800" dirty="0" smtClean="0"/>
              <a:t> format)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2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920750"/>
            <a:ext cx="91186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52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then map the reads to the reference genome with the aligners that we’ve discussed during previous classes.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16800" y="2209800"/>
            <a:ext cx="1676400" cy="685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Analysis: difference from microarray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76400" y="1676400"/>
            <a:ext cx="57150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Counts instead of intensities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191000" y="2971800"/>
            <a:ext cx="685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4114800"/>
            <a:ext cx="57150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Poisson or Binomial distribution will be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295400"/>
            <a:ext cx="914400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sequences of RNA transcripts aren’t exactly represented on the genome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58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560</Words>
  <Application>Microsoft Office PowerPoint</Application>
  <PresentationFormat>On-screen Show (4:3)</PresentationFormat>
  <Paragraphs>74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 Week 1 Introduction to RNA sequencing</vt:lpstr>
      <vt:lpstr>RNA Isolation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Analysis: difference from microarray </vt:lpstr>
      <vt:lpstr>The sequences of RNA transcripts aren’t exactly represented on the genome</vt:lpstr>
      <vt:lpstr>PowerPoint Presentation</vt:lpstr>
      <vt:lpstr>PowerPoint Presentation</vt:lpstr>
      <vt:lpstr>Data generation and counts </vt:lpstr>
      <vt:lpstr>PowerPoint Presentation</vt:lpstr>
      <vt:lpstr>PowerPoint Presentation</vt:lpstr>
      <vt:lpstr>PowerPoint Presentation</vt:lpstr>
      <vt:lpstr>PowerPoint Presentation</vt:lpstr>
      <vt:lpstr>Model for Quantification </vt:lpstr>
      <vt:lpstr>PowerPoint Presentation</vt:lpstr>
      <vt:lpstr>Lengths are important</vt:lpstr>
      <vt:lpstr>The model</vt:lpstr>
      <vt:lpstr>Statistical model for transcript determination</vt:lpstr>
      <vt:lpstr>PowerPoint Presentation</vt:lpstr>
      <vt:lpstr>Poisson distribution</vt:lpstr>
      <vt:lpstr>Model for quantification assessment</vt:lpstr>
      <vt:lpstr>Transcript Quantification </vt:lpstr>
      <vt:lpstr>PowerPoint Presentation</vt:lpstr>
      <vt:lpstr>PowerPoint Presentation</vt:lpstr>
      <vt:lpstr>What we actually have is </vt:lpstr>
      <vt:lpstr>We don’t know what transcripts are there</vt:lpstr>
      <vt:lpstr>We consider all possible transcripts</vt:lpstr>
      <vt:lpstr>We eliminate transcripts that we think are not possible</vt:lpstr>
      <vt:lpstr>For illustration we only take these three</vt:lpstr>
      <vt:lpstr>Statistical model</vt:lpstr>
      <vt:lpstr>PowerPoint Presentation</vt:lpstr>
      <vt:lpstr>PowerPoint Presentation</vt:lpstr>
      <vt:lpstr>PowerPoint Presentation</vt:lpstr>
      <vt:lpstr>Transcript quantification assessment </vt:lpstr>
      <vt:lpstr>Unstable Quantification </vt:lpstr>
      <vt:lpstr>PowerPoint Presentation</vt:lpstr>
      <vt:lpstr>PowerPoint Presentation</vt:lpstr>
      <vt:lpstr>If the estimates are similar for the two models it is likely that just by chance one transcript is assumed to be expressed in one sample and a different transcript in another sample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Lilit Nersisyan</dc:creator>
  <cp:lastModifiedBy>Lilit Nersisyan</cp:lastModifiedBy>
  <cp:revision>32</cp:revision>
  <dcterms:created xsi:type="dcterms:W3CDTF">2016-12-16T17:47:32Z</dcterms:created>
  <dcterms:modified xsi:type="dcterms:W3CDTF">2018-01-18T13:35:21Z</dcterms:modified>
</cp:coreProperties>
</file>