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8A4E"/>
    <a:srgbClr val="ED7651"/>
    <a:srgbClr val="C2C2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42" autoAdjust="0"/>
  </p:normalViewPr>
  <p:slideViewPr>
    <p:cSldViewPr>
      <p:cViewPr varScale="1">
        <p:scale>
          <a:sx n="84" d="100"/>
          <a:sy n="84" d="100"/>
        </p:scale>
        <p:origin x="-845"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93A3D0-F603-496D-A118-58E8F4DEC336}" type="datetimeFigureOut">
              <a:rPr lang="en-US" smtClean="0"/>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92F5B-EB3D-4239-85C0-8505ED7797F9}" type="slidenum">
              <a:rPr lang="en-US" smtClean="0"/>
              <a:t>‹#›</a:t>
            </a:fld>
            <a:endParaRPr lang="en-US"/>
          </a:p>
        </p:txBody>
      </p:sp>
    </p:spTree>
    <p:extLst>
      <p:ext uri="{BB962C8B-B14F-4D97-AF65-F5344CB8AC3E}">
        <p14:creationId xmlns:p14="http://schemas.microsoft.com/office/powerpoint/2010/main" val="1920868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192F5B-EB3D-4239-85C0-8505ED7797F9}" type="slidenum">
              <a:rPr lang="en-US" smtClean="0"/>
              <a:t>2</a:t>
            </a:fld>
            <a:endParaRPr lang="en-US"/>
          </a:p>
        </p:txBody>
      </p:sp>
    </p:spTree>
    <p:extLst>
      <p:ext uri="{BB962C8B-B14F-4D97-AF65-F5344CB8AC3E}">
        <p14:creationId xmlns:p14="http://schemas.microsoft.com/office/powerpoint/2010/main" val="1734097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034461-4294-4B1A-B8A1-AE435911C48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80012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034461-4294-4B1A-B8A1-AE435911C48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1864912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034461-4294-4B1A-B8A1-AE435911C48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153627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034461-4294-4B1A-B8A1-AE435911C48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244336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034461-4294-4B1A-B8A1-AE435911C48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154361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034461-4294-4B1A-B8A1-AE435911C484}"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21493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034461-4294-4B1A-B8A1-AE435911C484}"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2772250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034461-4294-4B1A-B8A1-AE435911C484}"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341208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34461-4294-4B1A-B8A1-AE435911C484}"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283601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034461-4294-4B1A-B8A1-AE435911C484}"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100245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034461-4294-4B1A-B8A1-AE435911C484}"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9168F-3792-4B78-99E0-474BBC46457D}" type="slidenum">
              <a:rPr lang="en-US" smtClean="0"/>
              <a:t>‹#›</a:t>
            </a:fld>
            <a:endParaRPr lang="en-US"/>
          </a:p>
        </p:txBody>
      </p:sp>
    </p:spTree>
    <p:extLst>
      <p:ext uri="{BB962C8B-B14F-4D97-AF65-F5344CB8AC3E}">
        <p14:creationId xmlns:p14="http://schemas.microsoft.com/office/powerpoint/2010/main" val="626711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34461-4294-4B1A-B8A1-AE435911C484}" type="datetimeFigureOut">
              <a:rPr lang="en-US" smtClean="0"/>
              <a:t>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9168F-3792-4B78-99E0-474BBC46457D}" type="slidenum">
              <a:rPr lang="en-US" smtClean="0"/>
              <a:t>‹#›</a:t>
            </a:fld>
            <a:endParaRPr lang="en-US"/>
          </a:p>
        </p:txBody>
      </p:sp>
    </p:spTree>
    <p:extLst>
      <p:ext uri="{BB962C8B-B14F-4D97-AF65-F5344CB8AC3E}">
        <p14:creationId xmlns:p14="http://schemas.microsoft.com/office/powerpoint/2010/main" val="3081181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 Id="rId5" Type="http://schemas.openxmlformats.org/officeDocument/2006/relationships/image" Target="../media/image24.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FASTQ format and quality control</a:t>
            </a:r>
            <a:endParaRPr lang="en-US" dirty="0"/>
          </a:p>
        </p:txBody>
      </p:sp>
      <p:sp>
        <p:nvSpPr>
          <p:cNvPr id="3" name="Subtitle 2"/>
          <p:cNvSpPr>
            <a:spLocks noGrp="1"/>
          </p:cNvSpPr>
          <p:nvPr>
            <p:ph type="subTitle" idx="1"/>
          </p:nvPr>
        </p:nvSpPr>
        <p:spPr/>
        <p:txBody>
          <a:bodyPr>
            <a:normAutofit fontScale="92500"/>
          </a:bodyPr>
          <a:lstStyle/>
          <a:p>
            <a:r>
              <a:rPr lang="en-US" dirty="0" smtClean="0"/>
              <a:t>Bioinformatics and functional genomics</a:t>
            </a:r>
          </a:p>
          <a:p>
            <a:r>
              <a:rPr lang="en-US" dirty="0" smtClean="0"/>
              <a:t>IMB Bioinformatics Group</a:t>
            </a:r>
          </a:p>
          <a:p>
            <a:r>
              <a:rPr lang="en-US" dirty="0" smtClean="0"/>
              <a:t>November 02, 2017</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152939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2078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FASTQ file definition</a:t>
            </a:r>
            <a:endParaRPr lang="en-US" dirty="0"/>
          </a:p>
        </p:txBody>
      </p:sp>
      <p:sp>
        <p:nvSpPr>
          <p:cNvPr id="3" name="Rectangle 2"/>
          <p:cNvSpPr/>
          <p:nvPr/>
        </p:nvSpPr>
        <p:spPr>
          <a:xfrm>
            <a:off x="585216" y="1676400"/>
            <a:ext cx="8229600" cy="2246769"/>
          </a:xfrm>
          <a:prstGeom prst="rect">
            <a:avLst/>
          </a:prstGeom>
        </p:spPr>
        <p:txBody>
          <a:bodyPr wrap="square">
            <a:spAutoFit/>
          </a:bodyPr>
          <a:lstStyle/>
          <a:p>
            <a:r>
              <a:rPr lang="en-US" sz="1400" dirty="0" smtClean="0"/>
              <a:t>@SRR014849.1 </a:t>
            </a:r>
            <a:r>
              <a:rPr lang="en-US" sz="1400" dirty="0"/>
              <a:t>EIXKN4201CFU84 </a:t>
            </a:r>
            <a:r>
              <a:rPr lang="en-US" sz="1400" dirty="0" smtClean="0"/>
              <a:t>length=93 GGGGGGGGGGGGGGGGCTTTTTTTGTTTGGAACCGAAAGGGTTTTGAATTTCAAACCCTTTTCGGTTTCCAACCTTCCAAAGCAATGCCAATA</a:t>
            </a:r>
            <a:endParaRPr lang="en-US" sz="1400" dirty="0"/>
          </a:p>
          <a:p>
            <a:r>
              <a:rPr lang="en-US" sz="1400" dirty="0"/>
              <a:t>+SRR014849.1 EIXKN4201CFU84 </a:t>
            </a:r>
            <a:r>
              <a:rPr lang="en-US" sz="1400" dirty="0" smtClean="0"/>
              <a:t>length=93 3</a:t>
            </a:r>
            <a:r>
              <a:rPr lang="en-US" sz="1400" dirty="0"/>
              <a:t>+&amp;$#"""""""""""7F@71,’";C?,B;?6B;:</a:t>
            </a:r>
            <a:r>
              <a:rPr lang="en-US" sz="1400" dirty="0" smtClean="0"/>
              <a:t>EA1EA1EA5’9B</a:t>
            </a:r>
            <a:r>
              <a:rPr lang="en-US" sz="1400" dirty="0"/>
              <a:t>:?:#9EA0D@2EA5’:&gt;5?:%A;A8A;?9B;D</a:t>
            </a:r>
            <a:r>
              <a:rPr lang="en-US" sz="1400" dirty="0" smtClean="0"/>
              <a:t>@/=&lt;?</a:t>
            </a:r>
            <a:r>
              <a:rPr lang="en-US" sz="1400" dirty="0"/>
              <a:t>7=9&lt;2A8==</a:t>
            </a:r>
          </a:p>
          <a:p>
            <a:endParaRPr lang="en-US" sz="1400" dirty="0" smtClean="0"/>
          </a:p>
          <a:p>
            <a:r>
              <a:rPr lang="en-US" sz="1400" dirty="0" smtClean="0"/>
              <a:t>@</a:t>
            </a:r>
            <a:r>
              <a:rPr lang="en-US" sz="1400" i="1" dirty="0"/>
              <a:t>title and optional description</a:t>
            </a:r>
          </a:p>
          <a:p>
            <a:r>
              <a:rPr lang="en-US" sz="1400" i="1" dirty="0"/>
              <a:t>sequence line(s)</a:t>
            </a:r>
          </a:p>
          <a:p>
            <a:r>
              <a:rPr lang="en-US" sz="1400" dirty="0"/>
              <a:t>+</a:t>
            </a:r>
            <a:r>
              <a:rPr lang="en-US" sz="1400" i="1" dirty="0"/>
              <a:t>optional repeat of title line</a:t>
            </a:r>
          </a:p>
          <a:p>
            <a:r>
              <a:rPr lang="en-US" sz="1400" i="1" dirty="0"/>
              <a:t>quality line(s)</a:t>
            </a:r>
            <a:endParaRPr lang="en-US" sz="1400" dirty="0"/>
          </a:p>
        </p:txBody>
      </p:sp>
      <p:sp>
        <p:nvSpPr>
          <p:cNvPr id="4" name="TextBox 3"/>
          <p:cNvSpPr txBox="1"/>
          <p:nvPr/>
        </p:nvSpPr>
        <p:spPr>
          <a:xfrm>
            <a:off x="728472" y="4267200"/>
            <a:ext cx="7696200" cy="646331"/>
          </a:xfrm>
          <a:prstGeom prst="rect">
            <a:avLst/>
          </a:prstGeom>
          <a:noFill/>
        </p:spPr>
        <p:txBody>
          <a:bodyPr wrap="square" rtlCol="0">
            <a:spAutoFit/>
          </a:bodyPr>
          <a:lstStyle/>
          <a:p>
            <a:r>
              <a:rPr lang="en-US" dirty="0" smtClean="0">
                <a:solidFill>
                  <a:srgbClr val="FF0000"/>
                </a:solidFill>
              </a:rPr>
              <a:t>Warning:</a:t>
            </a:r>
            <a:r>
              <a:rPr lang="en-US" dirty="0" smtClean="0"/>
              <a:t> ‘@’ appears in the beginning of the sequence title, as well as in the quality scores. </a:t>
            </a:r>
            <a:endParaRPr lang="en-US" dirty="0"/>
          </a:p>
        </p:txBody>
      </p:sp>
    </p:spTree>
    <p:extLst>
      <p:ext uri="{BB962C8B-B14F-4D97-AF65-F5344CB8AC3E}">
        <p14:creationId xmlns:p14="http://schemas.microsoft.com/office/powerpoint/2010/main" val="202876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format does my </a:t>
            </a:r>
            <a:r>
              <a:rPr lang="en-US" dirty="0" err="1" smtClean="0"/>
              <a:t>fastq</a:t>
            </a:r>
            <a:r>
              <a:rPr lang="en-US" dirty="0" smtClean="0"/>
              <a:t> file contain? </a:t>
            </a:r>
            <a:endParaRPr lang="en-US" dirty="0"/>
          </a:p>
        </p:txBody>
      </p:sp>
      <p:sp>
        <p:nvSpPr>
          <p:cNvPr id="3" name="TextBox 2"/>
          <p:cNvSpPr txBox="1"/>
          <p:nvPr/>
        </p:nvSpPr>
        <p:spPr>
          <a:xfrm>
            <a:off x="685800" y="1567190"/>
            <a:ext cx="2247988" cy="523220"/>
          </a:xfrm>
          <a:prstGeom prst="rect">
            <a:avLst/>
          </a:prstGeom>
          <a:noFill/>
        </p:spPr>
        <p:txBody>
          <a:bodyPr wrap="none" rtlCol="0">
            <a:spAutoFit/>
          </a:bodyPr>
          <a:lstStyle/>
          <a:p>
            <a:r>
              <a:rPr lang="en-US" sz="2800" dirty="0" smtClean="0">
                <a:solidFill>
                  <a:schemeClr val="accent2">
                    <a:lumMod val="50000"/>
                  </a:schemeClr>
                </a:solidFill>
              </a:rPr>
              <a:t>Hell knows :D </a:t>
            </a:r>
            <a:endParaRPr lang="en-US" sz="2800" dirty="0">
              <a:solidFill>
                <a:schemeClr val="accent2">
                  <a:lumMod val="50000"/>
                </a:schemeClr>
              </a:solidFill>
            </a:endParaRPr>
          </a:p>
        </p:txBody>
      </p:sp>
      <p:sp>
        <p:nvSpPr>
          <p:cNvPr id="4" name="Rectangle 3"/>
          <p:cNvSpPr/>
          <p:nvPr/>
        </p:nvSpPr>
        <p:spPr>
          <a:xfrm>
            <a:off x="685800" y="2362200"/>
            <a:ext cx="8153400" cy="1015663"/>
          </a:xfrm>
          <a:prstGeom prst="rect">
            <a:avLst/>
          </a:prstGeom>
        </p:spPr>
        <p:txBody>
          <a:bodyPr wrap="square">
            <a:spAutoFit/>
          </a:bodyPr>
          <a:lstStyle/>
          <a:p>
            <a:r>
              <a:rPr lang="en-US" sz="2000" i="1" dirty="0"/>
              <a:t>Currently, the onus is on the </a:t>
            </a:r>
            <a:r>
              <a:rPr lang="en-US" sz="2000" i="1" dirty="0" err="1"/>
              <a:t>bioinformatician</a:t>
            </a:r>
            <a:r>
              <a:rPr lang="en-US" sz="2000" i="1" dirty="0"/>
              <a:t> to </a:t>
            </a:r>
            <a:r>
              <a:rPr lang="en-US" sz="2000" i="1" dirty="0" smtClean="0"/>
              <a:t>determine provenance</a:t>
            </a:r>
            <a:r>
              <a:rPr lang="en-US" sz="2000" i="1" dirty="0"/>
              <a:t>, which now requires finding out </a:t>
            </a:r>
            <a:r>
              <a:rPr lang="en-US" sz="2000" i="1" dirty="0" smtClean="0"/>
              <a:t>which version </a:t>
            </a:r>
            <a:r>
              <a:rPr lang="en-US" sz="2000" i="1" dirty="0"/>
              <a:t>of the </a:t>
            </a:r>
            <a:r>
              <a:rPr lang="en-US" sz="2000" i="1" dirty="0" err="1"/>
              <a:t>Solexa</a:t>
            </a:r>
            <a:r>
              <a:rPr lang="en-US" sz="2000" i="1" dirty="0"/>
              <a:t>/</a:t>
            </a:r>
            <a:r>
              <a:rPr lang="en-US" sz="2000" i="1" dirty="0" err="1"/>
              <a:t>Illumina</a:t>
            </a:r>
            <a:r>
              <a:rPr lang="en-US" sz="2000" i="1" dirty="0"/>
              <a:t> pipeline was used!</a:t>
            </a:r>
          </a:p>
        </p:txBody>
      </p:sp>
      <p:sp>
        <p:nvSpPr>
          <p:cNvPr id="5" name="Rectangle 4"/>
          <p:cNvSpPr/>
          <p:nvPr/>
        </p:nvSpPr>
        <p:spPr>
          <a:xfrm>
            <a:off x="647788" y="3733800"/>
            <a:ext cx="7505612" cy="646331"/>
          </a:xfrm>
          <a:prstGeom prst="rect">
            <a:avLst/>
          </a:prstGeom>
        </p:spPr>
        <p:txBody>
          <a:bodyPr wrap="square">
            <a:spAutoFit/>
          </a:bodyPr>
          <a:lstStyle/>
          <a:p>
            <a:r>
              <a:rPr lang="en-US" i="1" dirty="0"/>
              <a:t>We </a:t>
            </a:r>
            <a:r>
              <a:rPr lang="en-US" i="1" dirty="0" smtClean="0"/>
              <a:t>also note </a:t>
            </a:r>
            <a:r>
              <a:rPr lang="en-US" i="1" dirty="0"/>
              <a:t>that the NCBI SRA makes all its data available </a:t>
            </a:r>
            <a:r>
              <a:rPr lang="en-US" i="1" dirty="0" smtClean="0"/>
              <a:t>as standard </a:t>
            </a:r>
            <a:r>
              <a:rPr lang="en-US" i="1" dirty="0"/>
              <a:t>Sanger FASTQ files (even if originally from </a:t>
            </a:r>
            <a:r>
              <a:rPr lang="en-US" i="1" dirty="0" smtClean="0"/>
              <a:t>a </a:t>
            </a:r>
            <a:r>
              <a:rPr lang="en-US" i="1" dirty="0" err="1" smtClean="0"/>
              <a:t>Solexa</a:t>
            </a:r>
            <a:r>
              <a:rPr lang="en-US" i="1" dirty="0" smtClean="0"/>
              <a:t>/</a:t>
            </a:r>
            <a:r>
              <a:rPr lang="en-US" i="1" dirty="0" err="1" smtClean="0"/>
              <a:t>Illumina</a:t>
            </a:r>
            <a:r>
              <a:rPr lang="en-US" i="1" dirty="0" smtClean="0"/>
              <a:t> </a:t>
            </a:r>
            <a:r>
              <a:rPr lang="en-US" i="1" dirty="0"/>
              <a:t>machine).</a:t>
            </a:r>
          </a:p>
        </p:txBody>
      </p:sp>
    </p:spTree>
    <p:extLst>
      <p:ext uri="{BB962C8B-B14F-4D97-AF65-F5344CB8AC3E}">
        <p14:creationId xmlns:p14="http://schemas.microsoft.com/office/powerpoint/2010/main" val="350043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FASTQC</a:t>
            </a:r>
            <a:endParaRPr lang="en-US" dirty="0"/>
          </a:p>
        </p:txBody>
      </p:sp>
      <p:sp>
        <p:nvSpPr>
          <p:cNvPr id="3" name="Text Placeholder 2"/>
          <p:cNvSpPr>
            <a:spLocks noGrp="1"/>
          </p:cNvSpPr>
          <p:nvPr>
            <p:ph type="body" idx="1"/>
          </p:nvPr>
        </p:nvSpPr>
        <p:spPr/>
        <p:txBody>
          <a:bodyPr/>
          <a:lstStyle/>
          <a:p>
            <a:r>
              <a:rPr lang="en-US" dirty="0" smtClean="0"/>
              <a:t>Documentation</a:t>
            </a:r>
            <a:endParaRPr lang="en-US" dirty="0"/>
          </a:p>
        </p:txBody>
      </p:sp>
    </p:spTree>
    <p:extLst>
      <p:ext uri="{BB962C8B-B14F-4D97-AF65-F5344CB8AC3E}">
        <p14:creationId xmlns:p14="http://schemas.microsoft.com/office/powerpoint/2010/main" val="1931385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statistics</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90344"/>
            <a:ext cx="4315968" cy="2452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990344"/>
            <a:ext cx="4350925" cy="2495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3400" y="1445276"/>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9200" y="1444764"/>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4572000" cy="1754326"/>
          </a:xfrm>
          <a:prstGeom prst="rect">
            <a:avLst/>
          </a:prstGeom>
        </p:spPr>
        <p:txBody>
          <a:bodyPr>
            <a:spAutoFit/>
          </a:bodyPr>
          <a:lstStyle/>
          <a:p>
            <a:r>
              <a:rPr lang="en-US" b="1" dirty="0">
                <a:solidFill>
                  <a:srgbClr val="FFC000"/>
                </a:solidFill>
              </a:rPr>
              <a:t>Warning</a:t>
            </a:r>
          </a:p>
          <a:p>
            <a:r>
              <a:rPr lang="en-US" dirty="0"/>
              <a:t>Basic Statistics never raises a warning.</a:t>
            </a:r>
          </a:p>
          <a:p>
            <a:r>
              <a:rPr lang="en-US" b="1" dirty="0">
                <a:solidFill>
                  <a:srgbClr val="FF0000"/>
                </a:solidFill>
              </a:rPr>
              <a:t>Failure</a:t>
            </a:r>
          </a:p>
          <a:p>
            <a:r>
              <a:rPr lang="en-US" dirty="0"/>
              <a:t>Basic Statistics never raises an error.</a:t>
            </a:r>
          </a:p>
          <a:p>
            <a:r>
              <a:rPr lang="en-US" b="1" dirty="0"/>
              <a:t>Common reasons for warnings</a:t>
            </a:r>
          </a:p>
          <a:p>
            <a:r>
              <a:rPr lang="en-US" dirty="0"/>
              <a:t>This module never raises warnings or errors</a:t>
            </a:r>
          </a:p>
        </p:txBody>
      </p:sp>
    </p:spTree>
    <p:extLst>
      <p:ext uri="{BB962C8B-B14F-4D97-AF65-F5344CB8AC3E}">
        <p14:creationId xmlns:p14="http://schemas.microsoft.com/office/powerpoint/2010/main" val="2452785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Per Base Sequence Quality</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733800" cy="1508105"/>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smtClean="0"/>
              <a:t>lower quartile for </a:t>
            </a:r>
            <a:r>
              <a:rPr lang="en-US" sz="1400" dirty="0"/>
              <a:t>any base is less than </a:t>
            </a:r>
            <a:r>
              <a:rPr lang="en-US" sz="1400" dirty="0" smtClean="0"/>
              <a:t>10</a:t>
            </a:r>
          </a:p>
          <a:p>
            <a:pPr marL="285750" indent="-285750">
              <a:buFontTx/>
              <a:buChar char="-"/>
            </a:pPr>
            <a:r>
              <a:rPr lang="en-US" sz="1400" dirty="0" smtClean="0"/>
              <a:t>median </a:t>
            </a:r>
            <a:r>
              <a:rPr lang="en-US" sz="1400" dirty="0"/>
              <a:t>for any base is less than </a:t>
            </a:r>
            <a:r>
              <a:rPr lang="en-US" sz="1400" dirty="0" smtClean="0"/>
              <a:t>25</a:t>
            </a:r>
            <a:endParaRPr lang="en-US" sz="1600" dirty="0" smtClean="0"/>
          </a:p>
          <a:p>
            <a:r>
              <a:rPr lang="en-US" b="1" dirty="0" smtClean="0">
                <a:solidFill>
                  <a:srgbClr val="FF0000"/>
                </a:solidFill>
              </a:rPr>
              <a:t>Failure</a:t>
            </a:r>
          </a:p>
          <a:p>
            <a:pPr marL="285750" indent="-285750">
              <a:buFontTx/>
              <a:buChar char="-"/>
            </a:pPr>
            <a:r>
              <a:rPr lang="en-US" sz="1400" dirty="0" smtClean="0"/>
              <a:t>lower </a:t>
            </a:r>
            <a:r>
              <a:rPr lang="en-US" sz="1400" dirty="0"/>
              <a:t>quartile for any base is less than </a:t>
            </a:r>
            <a:r>
              <a:rPr lang="en-US" sz="1400" dirty="0" smtClean="0"/>
              <a:t>5</a:t>
            </a:r>
          </a:p>
          <a:p>
            <a:pPr marL="285750" indent="-285750">
              <a:buFontTx/>
              <a:buChar char="-"/>
            </a:pPr>
            <a:r>
              <a:rPr lang="en-US" sz="1400" dirty="0"/>
              <a:t>median for any base is less than </a:t>
            </a:r>
            <a:r>
              <a:rPr lang="en-US" sz="1400" dirty="0" smtClean="0"/>
              <a:t>20</a:t>
            </a:r>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547" y="17526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2307" y="1732984"/>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905347" y="1809750"/>
            <a:ext cx="696024" cy="369332"/>
          </a:xfrm>
          <a:prstGeom prst="rect">
            <a:avLst/>
          </a:prstGeom>
          <a:noFill/>
        </p:spPr>
        <p:txBody>
          <a:bodyPr wrap="none" rtlCol="0">
            <a:spAutoFit/>
          </a:bodyPr>
          <a:lstStyle/>
          <a:p>
            <a:r>
              <a:rPr lang="en-US" dirty="0" smtClean="0"/>
              <a:t>Good</a:t>
            </a:r>
            <a:endParaRPr lang="en-US" dirty="0"/>
          </a:p>
        </p:txBody>
      </p:sp>
      <p:sp>
        <p:nvSpPr>
          <p:cNvPr id="12" name="TextBox 11"/>
          <p:cNvSpPr txBox="1"/>
          <p:nvPr/>
        </p:nvSpPr>
        <p:spPr>
          <a:xfrm>
            <a:off x="905347" y="2145132"/>
            <a:ext cx="1265859" cy="369332"/>
          </a:xfrm>
          <a:prstGeom prst="rect">
            <a:avLst/>
          </a:prstGeom>
          <a:noFill/>
        </p:spPr>
        <p:txBody>
          <a:bodyPr wrap="none" rtlCol="0">
            <a:spAutoFit/>
          </a:bodyPr>
          <a:lstStyle/>
          <a:p>
            <a:r>
              <a:rPr lang="en-US" dirty="0" smtClean="0"/>
              <a:t>Reasonable</a:t>
            </a:r>
            <a:endParaRPr lang="en-US" dirty="0"/>
          </a:p>
        </p:txBody>
      </p:sp>
      <p:sp>
        <p:nvSpPr>
          <p:cNvPr id="13" name="TextBox 12"/>
          <p:cNvSpPr txBox="1"/>
          <p:nvPr/>
        </p:nvSpPr>
        <p:spPr>
          <a:xfrm>
            <a:off x="967908" y="2686616"/>
            <a:ext cx="1316579" cy="369332"/>
          </a:xfrm>
          <a:prstGeom prst="rect">
            <a:avLst/>
          </a:prstGeom>
          <a:noFill/>
        </p:spPr>
        <p:txBody>
          <a:bodyPr wrap="none" rtlCol="0">
            <a:spAutoFit/>
          </a:bodyPr>
          <a:lstStyle/>
          <a:p>
            <a:r>
              <a:rPr lang="en-US" dirty="0" smtClean="0"/>
              <a:t>Poor quality</a:t>
            </a:r>
            <a:endParaRPr lang="en-US" dirty="0"/>
          </a:p>
        </p:txBody>
      </p:sp>
      <p:sp>
        <p:nvSpPr>
          <p:cNvPr id="8" name="Rectangle 7"/>
          <p:cNvSpPr/>
          <p:nvPr/>
        </p:nvSpPr>
        <p:spPr>
          <a:xfrm>
            <a:off x="535695" y="1143000"/>
            <a:ext cx="8201591" cy="461665"/>
          </a:xfrm>
          <a:prstGeom prst="rect">
            <a:avLst/>
          </a:prstGeom>
        </p:spPr>
        <p:txBody>
          <a:bodyPr wrap="square">
            <a:spAutoFit/>
          </a:bodyPr>
          <a:lstStyle/>
          <a:p>
            <a:r>
              <a:rPr lang="en-US" sz="1200" dirty="0" err="1"/>
              <a:t>FastQC</a:t>
            </a:r>
            <a:r>
              <a:rPr lang="en-US" sz="1200" dirty="0"/>
              <a:t> attempts to automatically determine which encoding method was used, but in some very limited datasets it is possible that it will guess this incorrectly (ironically only when your data is universally very good!)</a:t>
            </a:r>
            <a:endParaRPr lang="en-US" sz="1200" dirty="0"/>
          </a:p>
        </p:txBody>
      </p:sp>
      <p:cxnSp>
        <p:nvCxnSpPr>
          <p:cNvPr id="10" name="Straight Arrow Connector 9"/>
          <p:cNvCxnSpPr>
            <a:stCxn id="8" idx="2"/>
            <a:endCxn id="1027" idx="0"/>
          </p:cNvCxnSpPr>
          <p:nvPr/>
        </p:nvCxnSpPr>
        <p:spPr>
          <a:xfrm flipH="1">
            <a:off x="2429347" y="1604665"/>
            <a:ext cx="2207144" cy="1479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2"/>
            <a:endCxn id="1028" idx="0"/>
          </p:cNvCxnSpPr>
          <p:nvPr/>
        </p:nvCxnSpPr>
        <p:spPr>
          <a:xfrm>
            <a:off x="4636491" y="1604665"/>
            <a:ext cx="1784616" cy="1283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014458" y="4724400"/>
            <a:ext cx="4900942" cy="1877437"/>
          </a:xfrm>
          <a:prstGeom prst="rect">
            <a:avLst/>
          </a:prstGeom>
        </p:spPr>
        <p:txBody>
          <a:bodyPr wrap="square">
            <a:spAutoFit/>
          </a:bodyPr>
          <a:lstStyle/>
          <a:p>
            <a:r>
              <a:rPr lang="en-US" b="1" dirty="0"/>
              <a:t>Common reasons for warnings</a:t>
            </a:r>
          </a:p>
          <a:p>
            <a:pPr marL="285750" indent="-285750">
              <a:buFontTx/>
              <a:buChar char="-"/>
            </a:pPr>
            <a:r>
              <a:rPr lang="en-US" sz="1400" dirty="0" smtClean="0"/>
              <a:t>general </a:t>
            </a:r>
            <a:r>
              <a:rPr lang="en-US" sz="1400" dirty="0"/>
              <a:t>degradation of quality over the duration of long </a:t>
            </a:r>
            <a:r>
              <a:rPr lang="en-US" sz="1400" dirty="0" smtClean="0"/>
              <a:t>runs</a:t>
            </a:r>
          </a:p>
          <a:p>
            <a:pPr marL="742950" lvl="1" indent="-285750">
              <a:buFontTx/>
              <a:buChar char="-"/>
            </a:pPr>
            <a:r>
              <a:rPr lang="en-US" sz="1400" b="1" dirty="0" smtClean="0"/>
              <a:t>Solution:</a:t>
            </a:r>
            <a:r>
              <a:rPr lang="en-US" sz="1400" dirty="0" smtClean="0"/>
              <a:t> quality trimming = read truncation</a:t>
            </a:r>
          </a:p>
          <a:p>
            <a:pPr marL="285750" indent="-285750">
              <a:buFontTx/>
              <a:buChar char="-"/>
            </a:pPr>
            <a:r>
              <a:rPr lang="en-US" sz="1400" dirty="0"/>
              <a:t>a short loss of quality earlier in the </a:t>
            </a:r>
            <a:r>
              <a:rPr lang="en-US" sz="1400" dirty="0" smtClean="0"/>
              <a:t>run, because of </a:t>
            </a:r>
            <a:endParaRPr lang="hy-AM" sz="1400" dirty="0" smtClean="0"/>
          </a:p>
          <a:p>
            <a:pPr marL="742950" lvl="1" indent="-285750">
              <a:buFontTx/>
              <a:buChar char="-"/>
            </a:pPr>
            <a:r>
              <a:rPr lang="en-US" sz="1400" dirty="0" smtClean="0"/>
              <a:t>Transient problems: e.g. bubbles</a:t>
            </a:r>
          </a:p>
          <a:p>
            <a:pPr marL="742950" lvl="1" indent="-285750">
              <a:buFontTx/>
              <a:buChar char="-"/>
            </a:pPr>
            <a:r>
              <a:rPr lang="en-US" sz="1400" b="1" dirty="0" smtClean="0"/>
              <a:t>Solution: </a:t>
            </a:r>
            <a:r>
              <a:rPr lang="en-US" sz="1400" dirty="0"/>
              <a:t>masking </a:t>
            </a:r>
            <a:r>
              <a:rPr lang="en-US" sz="1400" dirty="0" smtClean="0"/>
              <a:t>; trimming not advisable</a:t>
            </a:r>
          </a:p>
          <a:p>
            <a:pPr marL="285750" indent="-285750">
              <a:buFontTx/>
              <a:buChar char="-"/>
            </a:pPr>
            <a:r>
              <a:rPr lang="en-US" sz="1400" dirty="0" smtClean="0"/>
              <a:t>Reads of varying length: </a:t>
            </a:r>
          </a:p>
          <a:p>
            <a:pPr marL="742950" lvl="1" indent="-285750">
              <a:buFontTx/>
              <a:buChar char="-"/>
            </a:pPr>
            <a:r>
              <a:rPr lang="en-US" sz="1400" b="1" dirty="0" smtClean="0"/>
              <a:t>Solution: </a:t>
            </a:r>
            <a:r>
              <a:rPr lang="en-US" sz="1400" dirty="0" smtClean="0"/>
              <a:t>check the read length distribution module </a:t>
            </a:r>
            <a:endParaRPr lang="en-US" sz="1400" dirty="0"/>
          </a:p>
        </p:txBody>
      </p:sp>
    </p:spTree>
    <p:extLst>
      <p:ext uri="{BB962C8B-B14F-4D97-AF65-F5344CB8AC3E}">
        <p14:creationId xmlns:p14="http://schemas.microsoft.com/office/powerpoint/2010/main" val="3192101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Per Sequence Quality Scores</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733800" cy="1508105"/>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a:t>most frequently observed mean quality is below 27 </a:t>
            </a:r>
            <a:r>
              <a:rPr lang="en-US" sz="1400" dirty="0" smtClean="0"/>
              <a:t>(0.2</a:t>
            </a:r>
            <a:r>
              <a:rPr lang="en-US" sz="1400" dirty="0"/>
              <a:t>% error </a:t>
            </a:r>
            <a:r>
              <a:rPr lang="en-US" sz="1400" dirty="0" smtClean="0"/>
              <a:t>rate</a:t>
            </a:r>
            <a:r>
              <a:rPr lang="en-US" sz="1400" dirty="0"/>
              <a:t>)</a:t>
            </a:r>
            <a:endParaRPr lang="en-US" sz="1400" dirty="0" smtClean="0"/>
          </a:p>
          <a:p>
            <a:r>
              <a:rPr lang="en-US" b="1" dirty="0" smtClean="0">
                <a:solidFill>
                  <a:srgbClr val="FF0000"/>
                </a:solidFill>
              </a:rPr>
              <a:t>Failure</a:t>
            </a:r>
          </a:p>
          <a:p>
            <a:pPr marL="285750" indent="-285750">
              <a:buFontTx/>
              <a:buChar char="-"/>
            </a:pPr>
            <a:r>
              <a:rPr lang="en-US" sz="1400" dirty="0"/>
              <a:t>most frequently observed mean quality is below </a:t>
            </a:r>
            <a:r>
              <a:rPr lang="en-US" sz="1400" dirty="0" smtClean="0"/>
              <a:t>20 (</a:t>
            </a:r>
            <a:r>
              <a:rPr lang="en-US" sz="1400" dirty="0"/>
              <a:t>1</a:t>
            </a:r>
            <a:r>
              <a:rPr lang="en-US" sz="1400" dirty="0" smtClean="0"/>
              <a:t>% </a:t>
            </a:r>
            <a:r>
              <a:rPr lang="en-US" sz="1400" dirty="0"/>
              <a:t>error rate)</a:t>
            </a:r>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4090815" y="4785955"/>
            <a:ext cx="4900942" cy="1661993"/>
          </a:xfrm>
          <a:prstGeom prst="rect">
            <a:avLst/>
          </a:prstGeom>
        </p:spPr>
        <p:txBody>
          <a:bodyPr wrap="square">
            <a:spAutoFit/>
          </a:bodyPr>
          <a:lstStyle/>
          <a:p>
            <a:r>
              <a:rPr lang="en-US" b="1" dirty="0"/>
              <a:t>Common reasons for warnings</a:t>
            </a:r>
          </a:p>
          <a:p>
            <a:pPr marL="285750" indent="-285750">
              <a:buFontTx/>
              <a:buChar char="-"/>
            </a:pPr>
            <a:r>
              <a:rPr lang="en-US" sz="1400" dirty="0" smtClean="0"/>
              <a:t>Systematic problems – e.g. one end of </a:t>
            </a:r>
            <a:r>
              <a:rPr lang="en-US" sz="1400" dirty="0" err="1" smtClean="0"/>
              <a:t>flowcell</a:t>
            </a:r>
            <a:r>
              <a:rPr lang="en-US" sz="1400" dirty="0" smtClean="0"/>
              <a:t> </a:t>
            </a:r>
          </a:p>
          <a:p>
            <a:pPr marL="742950" lvl="1" indent="-285750">
              <a:buFontTx/>
              <a:buChar char="-"/>
            </a:pPr>
            <a:r>
              <a:rPr lang="en-US" sz="1400" b="1" dirty="0" smtClean="0"/>
              <a:t>Solution: </a:t>
            </a:r>
            <a:r>
              <a:rPr lang="en-US" sz="1400" dirty="0" smtClean="0"/>
              <a:t>look at per-tile sequence quality module, check modality of the distribution</a:t>
            </a:r>
          </a:p>
          <a:p>
            <a:pPr marL="285750" indent="-285750">
              <a:buFontTx/>
              <a:buChar char="-"/>
            </a:pPr>
            <a:r>
              <a:rPr lang="en-US" sz="1400" dirty="0"/>
              <a:t>general loss of quality within a </a:t>
            </a:r>
            <a:r>
              <a:rPr lang="en-US" sz="1400" dirty="0" smtClean="0"/>
              <a:t>run</a:t>
            </a:r>
          </a:p>
          <a:p>
            <a:pPr marL="742950" lvl="1" indent="-285750">
              <a:buFontTx/>
              <a:buChar char="-"/>
            </a:pPr>
            <a:r>
              <a:rPr lang="en-US" sz="1400" b="1" dirty="0" smtClean="0"/>
              <a:t>Solution:</a:t>
            </a:r>
            <a:r>
              <a:rPr lang="en-US" sz="1400" dirty="0" smtClean="0"/>
              <a:t> For </a:t>
            </a:r>
            <a:r>
              <a:rPr lang="en-US" sz="1400" dirty="0"/>
              <a:t>long runs this may be alleviated through quality trimming</a:t>
            </a:r>
            <a:r>
              <a:rPr lang="en-US" sz="1400" dirty="0" smtClean="0"/>
              <a:t> </a:t>
            </a:r>
            <a:endParaRPr lang="en-US" sz="1400" dirty="0"/>
          </a:p>
        </p:txBody>
      </p:sp>
      <p:sp>
        <p:nvSpPr>
          <p:cNvPr id="9" name="AutoShape 2" descr="Per base quality grap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2599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22599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4340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Per Base Sequence Content</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733800" cy="1508105"/>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a:t>difference between A and T, or G and C is greater than 10% in any </a:t>
            </a:r>
            <a:r>
              <a:rPr lang="en-US" sz="1400" dirty="0" smtClean="0"/>
              <a:t>position</a:t>
            </a:r>
          </a:p>
          <a:p>
            <a:r>
              <a:rPr lang="en-US" b="1" dirty="0" smtClean="0">
                <a:solidFill>
                  <a:srgbClr val="FF0000"/>
                </a:solidFill>
              </a:rPr>
              <a:t>Failure</a:t>
            </a:r>
          </a:p>
          <a:p>
            <a:pPr marL="285750" indent="-285750">
              <a:buFontTx/>
              <a:buChar char="-"/>
            </a:pPr>
            <a:r>
              <a:rPr lang="en-US" sz="1400" dirty="0"/>
              <a:t>difference between A and T, or G and C is greater than 20% in any position</a:t>
            </a:r>
            <a:endParaRPr lang="en-US" sz="1400" dirty="0"/>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3834425" y="4121807"/>
            <a:ext cx="5173364" cy="2739211"/>
          </a:xfrm>
          <a:prstGeom prst="rect">
            <a:avLst/>
          </a:prstGeom>
        </p:spPr>
        <p:txBody>
          <a:bodyPr wrap="square">
            <a:spAutoFit/>
          </a:bodyPr>
          <a:lstStyle/>
          <a:p>
            <a:r>
              <a:rPr lang="en-US" b="1" dirty="0"/>
              <a:t>Common reasons for warnings</a:t>
            </a:r>
          </a:p>
          <a:p>
            <a:pPr marL="285750" indent="-285750">
              <a:buFontTx/>
              <a:buChar char="-"/>
            </a:pPr>
            <a:r>
              <a:rPr lang="en-US" sz="1400" dirty="0" smtClean="0"/>
              <a:t>Biased fragmentation: biased sequences in the start of the read for some libraries: </a:t>
            </a:r>
          </a:p>
          <a:p>
            <a:pPr marL="742950" lvl="1" indent="-285750">
              <a:buFontTx/>
              <a:buChar char="-"/>
            </a:pPr>
            <a:r>
              <a:rPr lang="en-US" sz="1400" dirty="0" smtClean="0"/>
              <a:t>produced by random </a:t>
            </a:r>
            <a:r>
              <a:rPr lang="en-US" sz="1400" dirty="0" err="1" smtClean="0"/>
              <a:t>hexamer</a:t>
            </a:r>
            <a:r>
              <a:rPr lang="en-US" sz="1400" dirty="0" smtClean="0"/>
              <a:t> trimming (</a:t>
            </a:r>
            <a:r>
              <a:rPr lang="en-US" sz="1400" dirty="0"/>
              <a:t>Nearly all RNA-</a:t>
            </a:r>
            <a:r>
              <a:rPr lang="en-US" sz="1400" dirty="0" err="1"/>
              <a:t>seq</a:t>
            </a:r>
            <a:r>
              <a:rPr lang="en-US" sz="1400" dirty="0"/>
              <a:t> libraries </a:t>
            </a:r>
            <a:r>
              <a:rPr lang="en-US" sz="1400" dirty="0" smtClean="0"/>
              <a:t>)</a:t>
            </a:r>
          </a:p>
          <a:p>
            <a:pPr marL="742950" lvl="1" indent="-285750">
              <a:buFontTx/>
              <a:buChar char="-"/>
            </a:pPr>
            <a:r>
              <a:rPr lang="en-US" sz="1400" dirty="0" smtClean="0"/>
              <a:t>Or fragmented </a:t>
            </a:r>
            <a:r>
              <a:rPr lang="en-US" sz="1400" dirty="0"/>
              <a:t>using </a:t>
            </a:r>
            <a:r>
              <a:rPr lang="en-US" sz="1400" dirty="0" err="1" smtClean="0"/>
              <a:t>transposases</a:t>
            </a:r>
            <a:endParaRPr lang="en-US" sz="1400" dirty="0" smtClean="0"/>
          </a:p>
          <a:p>
            <a:pPr marL="285750" indent="-285750">
              <a:buFontTx/>
              <a:buChar char="-"/>
            </a:pPr>
            <a:r>
              <a:rPr lang="en-US" sz="1400" dirty="0"/>
              <a:t>Overrepresented sequences</a:t>
            </a:r>
            <a:r>
              <a:rPr lang="en-US" sz="1400" dirty="0" smtClean="0"/>
              <a:t>:</a:t>
            </a:r>
          </a:p>
          <a:p>
            <a:pPr marL="742950" lvl="1" indent="-285750">
              <a:buFontTx/>
              <a:buChar char="-"/>
            </a:pPr>
            <a:r>
              <a:rPr lang="en-US" sz="1400" dirty="0" smtClean="0"/>
              <a:t>Adapter dimers, </a:t>
            </a:r>
            <a:r>
              <a:rPr lang="en-US" sz="1400" dirty="0" err="1" smtClean="0"/>
              <a:t>rRNA</a:t>
            </a:r>
            <a:endParaRPr lang="en-US" sz="1400" dirty="0" smtClean="0"/>
          </a:p>
          <a:p>
            <a:pPr marL="285750" indent="-285750">
              <a:buFontTx/>
              <a:buChar char="-"/>
            </a:pPr>
            <a:r>
              <a:rPr lang="en-US" sz="1400" dirty="0"/>
              <a:t>Biased composition </a:t>
            </a:r>
            <a:r>
              <a:rPr lang="en-US" sz="1400" dirty="0" smtClean="0"/>
              <a:t>libraries</a:t>
            </a:r>
          </a:p>
          <a:p>
            <a:pPr marL="742950" lvl="1" indent="-285750">
              <a:buFontTx/>
              <a:buChar char="-"/>
            </a:pPr>
            <a:r>
              <a:rPr lang="en-US" sz="1400" dirty="0"/>
              <a:t>sodium </a:t>
            </a:r>
            <a:r>
              <a:rPr lang="en-US" sz="1400" dirty="0" err="1" smtClean="0"/>
              <a:t>bisulphite</a:t>
            </a:r>
            <a:r>
              <a:rPr lang="en-US" sz="1400" dirty="0" smtClean="0"/>
              <a:t> converting </a:t>
            </a:r>
            <a:r>
              <a:rPr lang="en-US" sz="1400" dirty="0" err="1" smtClean="0"/>
              <a:t>cytosines</a:t>
            </a:r>
            <a:r>
              <a:rPr lang="en-US" sz="1400" dirty="0" smtClean="0"/>
              <a:t> to </a:t>
            </a:r>
            <a:r>
              <a:rPr lang="en-US" sz="1400" dirty="0" err="1" smtClean="0"/>
              <a:t>thymines</a:t>
            </a:r>
            <a:endParaRPr lang="en-US" sz="1400" dirty="0" smtClean="0"/>
          </a:p>
          <a:p>
            <a:pPr marL="285750" indent="-285750">
              <a:buFontTx/>
              <a:buChar char="-"/>
            </a:pPr>
            <a:r>
              <a:rPr lang="en-US" sz="1400" dirty="0" smtClean="0"/>
              <a:t>Aggressive adapter trimming</a:t>
            </a:r>
          </a:p>
          <a:p>
            <a:pPr marL="742950" lvl="1" indent="-285750">
              <a:buFontTx/>
              <a:buChar char="-"/>
            </a:pPr>
            <a:r>
              <a:rPr lang="en-US" sz="1400" dirty="0" smtClean="0"/>
              <a:t>Bias at the end</a:t>
            </a:r>
            <a:endParaRPr lang="en-US" sz="1400" dirty="0"/>
          </a:p>
        </p:txBody>
      </p:sp>
      <p:sp>
        <p:nvSpPr>
          <p:cNvPr id="9" name="AutoShape 2" descr="Per base quality grap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1295912"/>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2486" y="12954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910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Per Sequence GC Content</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733800" cy="1938992"/>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a:t>sum of the deviations from the normal distribution represents more than 15% of the </a:t>
            </a:r>
            <a:r>
              <a:rPr lang="en-US" sz="1400" dirty="0" smtClean="0"/>
              <a:t>reads</a:t>
            </a:r>
          </a:p>
          <a:p>
            <a:r>
              <a:rPr lang="en-US" b="1" dirty="0" smtClean="0">
                <a:solidFill>
                  <a:srgbClr val="FF0000"/>
                </a:solidFill>
              </a:rPr>
              <a:t>Failure</a:t>
            </a:r>
          </a:p>
          <a:p>
            <a:pPr marL="285750" indent="-285750">
              <a:buFontTx/>
              <a:buChar char="-"/>
            </a:pPr>
            <a:r>
              <a:rPr lang="en-US" sz="1400" dirty="0"/>
              <a:t>sum of the deviations from the normal distribution represents more than 30% of the reads</a:t>
            </a:r>
            <a:endParaRPr lang="en-US" sz="1400" dirty="0"/>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4038600" y="4419600"/>
            <a:ext cx="4900942" cy="2308324"/>
          </a:xfrm>
          <a:prstGeom prst="rect">
            <a:avLst/>
          </a:prstGeom>
        </p:spPr>
        <p:txBody>
          <a:bodyPr wrap="square">
            <a:spAutoFit/>
          </a:bodyPr>
          <a:lstStyle/>
          <a:p>
            <a:r>
              <a:rPr lang="en-US" b="1" dirty="0"/>
              <a:t>Common reasons for warnings</a:t>
            </a:r>
          </a:p>
          <a:p>
            <a:pPr marL="285750" indent="-285750">
              <a:buFontTx/>
              <a:buChar char="-"/>
            </a:pPr>
            <a:r>
              <a:rPr lang="en-US" sz="1400" dirty="0" smtClean="0"/>
              <a:t>Systematic biases will shift the distribution but will not produce warnings </a:t>
            </a:r>
          </a:p>
          <a:p>
            <a:pPr marL="285750" indent="-285750">
              <a:buFontTx/>
              <a:buChar char="-"/>
            </a:pPr>
            <a:r>
              <a:rPr lang="en-US" sz="1400" dirty="0" smtClean="0"/>
              <a:t>Warnings are thrown because of deviation from normal distribution</a:t>
            </a:r>
          </a:p>
          <a:p>
            <a:pPr marL="742950" lvl="1" indent="-285750">
              <a:buFontTx/>
              <a:buChar char="-"/>
            </a:pPr>
            <a:r>
              <a:rPr lang="en-US" sz="1400" dirty="0"/>
              <a:t>Sharp peaks on an otherwise smooth </a:t>
            </a:r>
            <a:r>
              <a:rPr lang="en-US" sz="1400" dirty="0" smtClean="0"/>
              <a:t>distribution</a:t>
            </a:r>
          </a:p>
          <a:p>
            <a:pPr marL="1200150" lvl="2" indent="-285750">
              <a:buFontTx/>
              <a:buChar char="-"/>
            </a:pPr>
            <a:r>
              <a:rPr lang="en-US" sz="1400" dirty="0" smtClean="0"/>
              <a:t>Contamination with adapter dimers</a:t>
            </a:r>
          </a:p>
          <a:p>
            <a:pPr marL="742950" lvl="1" indent="-285750">
              <a:buFontTx/>
              <a:buChar char="-"/>
            </a:pPr>
            <a:r>
              <a:rPr lang="en-US" sz="1400" dirty="0"/>
              <a:t>Broader peaks </a:t>
            </a:r>
            <a:endParaRPr lang="en-US" sz="1400" dirty="0" smtClean="0"/>
          </a:p>
          <a:p>
            <a:pPr marL="1200150" lvl="2" indent="-285750">
              <a:buFontTx/>
              <a:buChar char="-"/>
            </a:pPr>
            <a:r>
              <a:rPr lang="en-US" sz="1400" dirty="0" smtClean="0"/>
              <a:t>may </a:t>
            </a:r>
            <a:r>
              <a:rPr lang="en-US" sz="1400" dirty="0"/>
              <a:t>represent contamination with a different species.</a:t>
            </a:r>
          </a:p>
        </p:txBody>
      </p:sp>
      <p:sp>
        <p:nvSpPr>
          <p:cNvPr id="9" name="AutoShape 2" descr="Per base quality grap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12954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0147" y="1295912"/>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88139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AutoShape 6" descr="[WAR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3"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2507" y="88139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9881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Per Base N Content</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733800" cy="1292662"/>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a:t> N content </a:t>
            </a:r>
            <a:r>
              <a:rPr lang="en-US" sz="1400" dirty="0" smtClean="0"/>
              <a:t>of any position </a:t>
            </a:r>
            <a:r>
              <a:rPr lang="en-US" sz="1400" dirty="0"/>
              <a:t>&gt;5</a:t>
            </a:r>
            <a:r>
              <a:rPr lang="en-US" sz="1400" dirty="0" smtClean="0"/>
              <a:t>%.</a:t>
            </a:r>
          </a:p>
          <a:p>
            <a:r>
              <a:rPr lang="en-US" b="1" dirty="0" smtClean="0">
                <a:solidFill>
                  <a:srgbClr val="FF0000"/>
                </a:solidFill>
              </a:rPr>
              <a:t>Failure</a:t>
            </a:r>
          </a:p>
          <a:p>
            <a:pPr marL="285750" indent="-285750">
              <a:buFontTx/>
              <a:buChar char="-"/>
            </a:pPr>
            <a:r>
              <a:rPr lang="en-US" sz="1400" dirty="0"/>
              <a:t>N content of any position </a:t>
            </a:r>
            <a:r>
              <a:rPr lang="en-US" sz="1400" dirty="0" smtClean="0"/>
              <a:t>&gt;20%.</a:t>
            </a:r>
            <a:endParaRPr lang="en-US" sz="1400" dirty="0"/>
          </a:p>
          <a:p>
            <a:pPr marL="285750" indent="-285750">
              <a:buFontTx/>
              <a:buChar char="-"/>
            </a:pPr>
            <a:endParaRPr lang="en-US" sz="1400" dirty="0"/>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4038600" y="4419600"/>
            <a:ext cx="4900942" cy="2092881"/>
          </a:xfrm>
          <a:prstGeom prst="rect">
            <a:avLst/>
          </a:prstGeom>
        </p:spPr>
        <p:txBody>
          <a:bodyPr wrap="square">
            <a:spAutoFit/>
          </a:bodyPr>
          <a:lstStyle/>
          <a:p>
            <a:r>
              <a:rPr lang="en-US" b="1" dirty="0"/>
              <a:t>Common reasons for warnings</a:t>
            </a:r>
          </a:p>
          <a:p>
            <a:pPr marL="285750" indent="-285750">
              <a:buFontTx/>
              <a:buChar char="-"/>
            </a:pPr>
            <a:r>
              <a:rPr lang="en-US" sz="1400" dirty="0"/>
              <a:t>general loss of </a:t>
            </a:r>
            <a:r>
              <a:rPr lang="en-US" sz="1400" dirty="0" smtClean="0"/>
              <a:t>quality</a:t>
            </a:r>
          </a:p>
          <a:p>
            <a:pPr marL="742950" lvl="1" indent="-285750">
              <a:buFontTx/>
              <a:buChar char="-"/>
            </a:pPr>
            <a:r>
              <a:rPr lang="en-US" sz="1400" b="1" dirty="0" smtClean="0"/>
              <a:t>Solution:</a:t>
            </a:r>
            <a:r>
              <a:rPr lang="en-US" sz="1400" dirty="0" smtClean="0"/>
              <a:t> Look at other quality modules</a:t>
            </a:r>
          </a:p>
          <a:p>
            <a:pPr marL="285750" indent="-285750">
              <a:buFontTx/>
              <a:buChar char="-"/>
            </a:pPr>
            <a:r>
              <a:rPr lang="en-US" sz="1400" dirty="0"/>
              <a:t>high proportions of N at a small number of positions early in the </a:t>
            </a:r>
            <a:r>
              <a:rPr lang="en-US" sz="1400" dirty="0" smtClean="0"/>
              <a:t>library</a:t>
            </a:r>
            <a:r>
              <a:rPr lang="en-US" sz="1400" dirty="0"/>
              <a:t>, against a background of generally good </a:t>
            </a:r>
            <a:r>
              <a:rPr lang="en-US" sz="1400" dirty="0" smtClean="0"/>
              <a:t>quality</a:t>
            </a:r>
          </a:p>
          <a:p>
            <a:pPr marL="742950" lvl="1" indent="-285750">
              <a:buFontTx/>
              <a:buChar char="-"/>
            </a:pPr>
            <a:r>
              <a:rPr lang="en-US" sz="1400" dirty="0"/>
              <a:t>very biased sequence composition in the library to the point that base callers can become confused and make poor </a:t>
            </a:r>
            <a:r>
              <a:rPr lang="en-US" sz="1400" dirty="0" smtClean="0"/>
              <a:t>calls ?? </a:t>
            </a:r>
          </a:p>
          <a:p>
            <a:pPr marL="742950" lvl="1" indent="-285750">
              <a:buFontTx/>
              <a:buChar char="-"/>
            </a:pPr>
            <a:endParaRPr lang="en-US" sz="1400" dirty="0"/>
          </a:p>
        </p:txBody>
      </p:sp>
      <p:sp>
        <p:nvSpPr>
          <p:cNvPr id="9" name="AutoShape 2" descr="Per base quality grap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WAR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47" y="12192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2954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6588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Sequence Length Distribution</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733800" cy="1077218"/>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a:t> all sequences are not the same </a:t>
            </a:r>
            <a:r>
              <a:rPr lang="en-US" sz="1400" dirty="0" smtClean="0"/>
              <a:t>length</a:t>
            </a:r>
          </a:p>
          <a:p>
            <a:r>
              <a:rPr lang="en-US" b="1" dirty="0" smtClean="0">
                <a:solidFill>
                  <a:srgbClr val="FF0000"/>
                </a:solidFill>
              </a:rPr>
              <a:t>Failure</a:t>
            </a:r>
          </a:p>
          <a:p>
            <a:pPr marL="285750" indent="-285750">
              <a:buFontTx/>
              <a:buChar char="-"/>
            </a:pPr>
            <a:r>
              <a:rPr lang="en-US" sz="1400" dirty="0"/>
              <a:t>any of the sequences have zero length</a:t>
            </a:r>
            <a:endParaRPr lang="en-US" sz="1400" dirty="0"/>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4038600" y="4815678"/>
            <a:ext cx="4900942" cy="800219"/>
          </a:xfrm>
          <a:prstGeom prst="rect">
            <a:avLst/>
          </a:prstGeom>
        </p:spPr>
        <p:txBody>
          <a:bodyPr wrap="square">
            <a:spAutoFit/>
          </a:bodyPr>
          <a:lstStyle/>
          <a:p>
            <a:r>
              <a:rPr lang="en-US" b="1" dirty="0"/>
              <a:t>Common reasons for warnings</a:t>
            </a:r>
          </a:p>
          <a:p>
            <a:pPr marL="285750" indent="-285750">
              <a:buFontTx/>
              <a:buChar char="-"/>
            </a:pPr>
            <a:r>
              <a:rPr lang="en-US" sz="1400" dirty="0"/>
              <a:t>For some sequencing platforms it is entirely normal to have different read lengths so warnings here can be ignored.</a:t>
            </a:r>
          </a:p>
        </p:txBody>
      </p:sp>
      <p:sp>
        <p:nvSpPr>
          <p:cNvPr id="9" name="AutoShape 2" descr="Per base quality grap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WAR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13716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2954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5774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899160" y="1760220"/>
            <a:ext cx="2362200" cy="1828800"/>
            <a:chOff x="1524000" y="1600200"/>
            <a:chExt cx="2362200" cy="1828800"/>
          </a:xfrm>
        </p:grpSpPr>
        <p:sp>
          <p:nvSpPr>
            <p:cNvPr id="2" name="Rectangle 1"/>
            <p:cNvSpPr/>
            <p:nvPr/>
          </p:nvSpPr>
          <p:spPr>
            <a:xfrm>
              <a:off x="1524000" y="1600200"/>
              <a:ext cx="2362200" cy="1828800"/>
            </a:xfrm>
            <a:prstGeom prst="rect">
              <a:avLst/>
            </a:prstGeom>
            <a:solidFill>
              <a:schemeClr val="tx1">
                <a:lumMod val="85000"/>
                <a:lumOff val="1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Oval 2"/>
            <p:cNvSpPr/>
            <p:nvPr/>
          </p:nvSpPr>
          <p:spPr>
            <a:xfrm>
              <a:off x="1981200" y="2057400"/>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95600" y="1872996"/>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2514600" y="2522220"/>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Oval 5"/>
            <p:cNvSpPr/>
            <p:nvPr/>
          </p:nvSpPr>
          <p:spPr>
            <a:xfrm>
              <a:off x="3276600" y="2706624"/>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784604" y="2903220"/>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Oval 7"/>
            <p:cNvSpPr/>
            <p:nvPr/>
          </p:nvSpPr>
          <p:spPr>
            <a:xfrm>
              <a:off x="2447544" y="3048000"/>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Oval 8"/>
            <p:cNvSpPr/>
            <p:nvPr/>
          </p:nvSpPr>
          <p:spPr>
            <a:xfrm>
              <a:off x="1616964" y="1682496"/>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3467100" y="2209800"/>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Oval 10"/>
          <p:cNvSpPr/>
          <p:nvPr/>
        </p:nvSpPr>
        <p:spPr>
          <a:xfrm>
            <a:off x="6705600" y="457200"/>
            <a:ext cx="3810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ysClr val="windowText" lastClr="000000"/>
                </a:solidFill>
              </a:rPr>
              <a:t>A</a:t>
            </a:r>
            <a:endParaRPr lang="en-US" b="1" dirty="0">
              <a:solidFill>
                <a:sysClr val="windowText" lastClr="000000"/>
              </a:solidFill>
            </a:endParaRPr>
          </a:p>
        </p:txBody>
      </p:sp>
      <p:sp>
        <p:nvSpPr>
          <p:cNvPr id="12" name="Oval 11"/>
          <p:cNvSpPr/>
          <p:nvPr/>
        </p:nvSpPr>
        <p:spPr>
          <a:xfrm>
            <a:off x="7222236" y="46024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G</a:t>
            </a:r>
            <a:endParaRPr lang="en-US" b="1" dirty="0">
              <a:solidFill>
                <a:sysClr val="windowText" lastClr="000000"/>
              </a:solidFill>
            </a:endParaRPr>
          </a:p>
        </p:txBody>
      </p:sp>
      <p:sp>
        <p:nvSpPr>
          <p:cNvPr id="13" name="Oval 12"/>
          <p:cNvSpPr/>
          <p:nvPr/>
        </p:nvSpPr>
        <p:spPr>
          <a:xfrm>
            <a:off x="7781544" y="457200"/>
            <a:ext cx="381000" cy="381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ysClr val="windowText" lastClr="000000"/>
                </a:solidFill>
              </a:rPr>
              <a:t>C</a:t>
            </a:r>
            <a:endParaRPr lang="en-US" b="1" dirty="0">
              <a:solidFill>
                <a:sysClr val="windowText" lastClr="000000"/>
              </a:solidFill>
            </a:endParaRPr>
          </a:p>
        </p:txBody>
      </p:sp>
      <p:sp>
        <p:nvSpPr>
          <p:cNvPr id="14" name="Oval 13"/>
          <p:cNvSpPr/>
          <p:nvPr/>
        </p:nvSpPr>
        <p:spPr>
          <a:xfrm>
            <a:off x="8305800" y="457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solidFill>
                  <a:sysClr val="windowText" lastClr="000000"/>
                </a:solidFill>
              </a:rPr>
              <a:t>T</a:t>
            </a:r>
            <a:endParaRPr lang="en-US" b="1" dirty="0">
              <a:solidFill>
                <a:sysClr val="windowText" lastClr="000000"/>
              </a:solidFill>
            </a:endParaRPr>
          </a:p>
        </p:txBody>
      </p:sp>
      <p:sp>
        <p:nvSpPr>
          <p:cNvPr id="15" name="TextBox 14"/>
          <p:cNvSpPr txBox="1"/>
          <p:nvPr/>
        </p:nvSpPr>
        <p:spPr>
          <a:xfrm>
            <a:off x="304801" y="1074420"/>
            <a:ext cx="3429000" cy="646331"/>
          </a:xfrm>
          <a:prstGeom prst="rect">
            <a:avLst/>
          </a:prstGeom>
          <a:noFill/>
        </p:spPr>
        <p:txBody>
          <a:bodyPr wrap="square" rtlCol="0">
            <a:spAutoFit/>
          </a:bodyPr>
          <a:lstStyle/>
          <a:p>
            <a:r>
              <a:rPr lang="en-US" dirty="0" smtClean="0"/>
              <a:t>1. Cluster identification by local maxima of intensity values</a:t>
            </a:r>
            <a:endParaRPr lang="en-US" dirty="0"/>
          </a:p>
        </p:txBody>
      </p:sp>
      <p:sp>
        <p:nvSpPr>
          <p:cNvPr id="17" name="Oval 16"/>
          <p:cNvSpPr/>
          <p:nvPr/>
        </p:nvSpPr>
        <p:spPr>
          <a:xfrm>
            <a:off x="2613660" y="2560320"/>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Oval 17"/>
          <p:cNvSpPr/>
          <p:nvPr/>
        </p:nvSpPr>
        <p:spPr>
          <a:xfrm>
            <a:off x="2095500" y="1877568"/>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local maxim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993422"/>
            <a:ext cx="2347873" cy="1689164"/>
          </a:xfrm>
          <a:prstGeom prst="rect">
            <a:avLst/>
          </a:prstGeom>
          <a:noFill/>
          <a:extLst>
            <a:ext uri="{909E8E84-426E-40DD-AFC4-6F175D3DCCD1}">
              <a14:hiddenFill xmlns:a14="http://schemas.microsoft.com/office/drawing/2010/main">
                <a:solidFill>
                  <a:srgbClr val="FFFFFF"/>
                </a:solidFill>
              </a14:hiddenFill>
            </a:ext>
          </a:extLst>
        </p:spPr>
      </p:pic>
      <p:sp>
        <p:nvSpPr>
          <p:cNvPr id="25" name="Oval 24"/>
          <p:cNvSpPr/>
          <p:nvPr/>
        </p:nvSpPr>
        <p:spPr>
          <a:xfrm>
            <a:off x="1085088" y="1930908"/>
            <a:ext cx="182880" cy="182880"/>
          </a:xfrm>
          <a:prstGeom prst="ellipse">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6" name="Oval 25"/>
          <p:cNvSpPr/>
          <p:nvPr/>
        </p:nvSpPr>
        <p:spPr>
          <a:xfrm>
            <a:off x="1255776" y="3159252"/>
            <a:ext cx="182880" cy="182880"/>
          </a:xfrm>
          <a:prstGeom prst="ellipse">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7" name="Oval 26"/>
          <p:cNvSpPr/>
          <p:nvPr/>
        </p:nvSpPr>
        <p:spPr>
          <a:xfrm>
            <a:off x="1453896" y="2302764"/>
            <a:ext cx="182880" cy="182880"/>
          </a:xfrm>
          <a:prstGeom prst="ellipse">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8" name="TextBox 37"/>
          <p:cNvSpPr txBox="1"/>
          <p:nvPr/>
        </p:nvSpPr>
        <p:spPr>
          <a:xfrm>
            <a:off x="5105400" y="1074419"/>
            <a:ext cx="3429000" cy="646331"/>
          </a:xfrm>
          <a:prstGeom prst="rect">
            <a:avLst/>
          </a:prstGeom>
          <a:noFill/>
        </p:spPr>
        <p:txBody>
          <a:bodyPr wrap="square" rtlCol="0">
            <a:spAutoFit/>
          </a:bodyPr>
          <a:lstStyle/>
          <a:p>
            <a:r>
              <a:rPr lang="en-US" dirty="0" smtClean="0"/>
              <a:t>2. Background subtraction – noise removal</a:t>
            </a:r>
            <a:endParaRPr lang="en-US" dirty="0"/>
          </a:p>
        </p:txBody>
      </p:sp>
      <p:pic>
        <p:nvPicPr>
          <p:cNvPr id="2052" name="Picture 4" descr="Image result for background subtrac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664" y="3099816"/>
            <a:ext cx="2133410" cy="1200496"/>
          </a:xfrm>
          <a:prstGeom prst="rect">
            <a:avLst/>
          </a:prstGeom>
          <a:noFill/>
          <a:extLst>
            <a:ext uri="{909E8E84-426E-40DD-AFC4-6F175D3DCCD1}">
              <a14:hiddenFill xmlns:a14="http://schemas.microsoft.com/office/drawing/2010/main">
                <a:solidFill>
                  <a:srgbClr val="FFFFFF"/>
                </a:solidFill>
              </a14:hiddenFill>
            </a:ext>
          </a:extLst>
        </p:spPr>
      </p:pic>
      <p:grpSp>
        <p:nvGrpSpPr>
          <p:cNvPr id="45" name="Group 44"/>
          <p:cNvGrpSpPr/>
          <p:nvPr/>
        </p:nvGrpSpPr>
        <p:grpSpPr>
          <a:xfrm>
            <a:off x="5134356" y="1757172"/>
            <a:ext cx="1612392" cy="1219200"/>
            <a:chOff x="5791200" y="1825752"/>
            <a:chExt cx="1612392" cy="1219200"/>
          </a:xfrm>
        </p:grpSpPr>
        <p:sp>
          <p:nvSpPr>
            <p:cNvPr id="44" name="Oval 43"/>
            <p:cNvSpPr/>
            <p:nvPr/>
          </p:nvSpPr>
          <p:spPr>
            <a:xfrm>
              <a:off x="5791200" y="1825752"/>
              <a:ext cx="1612392" cy="12192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7" name="Oval 56"/>
            <p:cNvSpPr/>
            <p:nvPr/>
          </p:nvSpPr>
          <p:spPr>
            <a:xfrm>
              <a:off x="6182868" y="2054352"/>
              <a:ext cx="908304" cy="731520"/>
            </a:xfrm>
            <a:prstGeom prst="ellipse">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1" name="Curved Right Arrow 20"/>
            <p:cNvSpPr/>
            <p:nvPr/>
          </p:nvSpPr>
          <p:spPr>
            <a:xfrm rot="5400000">
              <a:off x="6040374" y="2032254"/>
              <a:ext cx="303276" cy="502920"/>
            </a:xfrm>
            <a:prstGeom prst="curved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1" name="TextBox 60"/>
          <p:cNvSpPr txBox="1"/>
          <p:nvPr/>
        </p:nvSpPr>
        <p:spPr>
          <a:xfrm>
            <a:off x="571499" y="4682586"/>
            <a:ext cx="4252873" cy="369332"/>
          </a:xfrm>
          <a:prstGeom prst="rect">
            <a:avLst/>
          </a:prstGeom>
          <a:noFill/>
        </p:spPr>
        <p:txBody>
          <a:bodyPr wrap="square" rtlCol="0">
            <a:spAutoFit/>
          </a:bodyPr>
          <a:lstStyle/>
          <a:p>
            <a:r>
              <a:rPr lang="en-US" dirty="0"/>
              <a:t>3</a:t>
            </a:r>
            <a:r>
              <a:rPr lang="en-US" dirty="0" smtClean="0"/>
              <a:t>. Correction for image shifts and scaling</a:t>
            </a:r>
            <a:endParaRPr lang="en-US" dirty="0"/>
          </a:p>
        </p:txBody>
      </p:sp>
      <p:grpSp>
        <p:nvGrpSpPr>
          <p:cNvPr id="62" name="Group 61"/>
          <p:cNvGrpSpPr/>
          <p:nvPr/>
        </p:nvGrpSpPr>
        <p:grpSpPr>
          <a:xfrm>
            <a:off x="304800" y="5386832"/>
            <a:ext cx="1998419" cy="1219200"/>
            <a:chOff x="1524000" y="1600200"/>
            <a:chExt cx="2362200" cy="1828800"/>
          </a:xfrm>
        </p:grpSpPr>
        <p:sp>
          <p:nvSpPr>
            <p:cNvPr id="63" name="Rectangle 62"/>
            <p:cNvSpPr/>
            <p:nvPr/>
          </p:nvSpPr>
          <p:spPr>
            <a:xfrm>
              <a:off x="1524000" y="1600200"/>
              <a:ext cx="2362200" cy="1828800"/>
            </a:xfrm>
            <a:prstGeom prst="rect">
              <a:avLst/>
            </a:prstGeom>
            <a:solidFill>
              <a:schemeClr val="tx1">
                <a:lumMod val="85000"/>
                <a:lumOff val="1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4" name="Oval 63"/>
            <p:cNvSpPr/>
            <p:nvPr/>
          </p:nvSpPr>
          <p:spPr>
            <a:xfrm>
              <a:off x="1981200" y="2057400"/>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895600" y="1872996"/>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6" name="Oval 65"/>
            <p:cNvSpPr/>
            <p:nvPr/>
          </p:nvSpPr>
          <p:spPr>
            <a:xfrm>
              <a:off x="2514600" y="2522220"/>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7" name="Oval 66"/>
            <p:cNvSpPr/>
            <p:nvPr/>
          </p:nvSpPr>
          <p:spPr>
            <a:xfrm>
              <a:off x="3276600" y="2706624"/>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8" name="Oval 67"/>
            <p:cNvSpPr/>
            <p:nvPr/>
          </p:nvSpPr>
          <p:spPr>
            <a:xfrm>
              <a:off x="1784604" y="2903220"/>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9" name="Oval 68"/>
            <p:cNvSpPr/>
            <p:nvPr/>
          </p:nvSpPr>
          <p:spPr>
            <a:xfrm>
              <a:off x="2447544" y="3048000"/>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0" name="Oval 69"/>
            <p:cNvSpPr/>
            <p:nvPr/>
          </p:nvSpPr>
          <p:spPr>
            <a:xfrm>
              <a:off x="1616964" y="1682496"/>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1" name="Oval 70"/>
            <p:cNvSpPr/>
            <p:nvPr/>
          </p:nvSpPr>
          <p:spPr>
            <a:xfrm>
              <a:off x="3467100" y="2209800"/>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p:cNvGrpSpPr/>
          <p:nvPr/>
        </p:nvGrpSpPr>
        <p:grpSpPr>
          <a:xfrm>
            <a:off x="2457219" y="5381752"/>
            <a:ext cx="1998419" cy="1219200"/>
            <a:chOff x="1524000" y="1600200"/>
            <a:chExt cx="2362200" cy="1828800"/>
          </a:xfrm>
        </p:grpSpPr>
        <p:sp>
          <p:nvSpPr>
            <p:cNvPr id="73" name="Rectangle 72"/>
            <p:cNvSpPr/>
            <p:nvPr/>
          </p:nvSpPr>
          <p:spPr>
            <a:xfrm>
              <a:off x="1524000" y="1600200"/>
              <a:ext cx="2362200" cy="1828800"/>
            </a:xfrm>
            <a:prstGeom prst="rect">
              <a:avLst/>
            </a:prstGeom>
            <a:solidFill>
              <a:schemeClr val="tx1">
                <a:lumMod val="85000"/>
                <a:lumOff val="1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4" name="Oval 73"/>
            <p:cNvSpPr/>
            <p:nvPr/>
          </p:nvSpPr>
          <p:spPr>
            <a:xfrm>
              <a:off x="2514600" y="2510028"/>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1667487" y="1690116"/>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6" name="Oval 75"/>
            <p:cNvSpPr/>
            <p:nvPr/>
          </p:nvSpPr>
          <p:spPr>
            <a:xfrm>
              <a:off x="2066543" y="2165604"/>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7" name="Oval 76"/>
            <p:cNvSpPr/>
            <p:nvPr/>
          </p:nvSpPr>
          <p:spPr>
            <a:xfrm>
              <a:off x="3476107" y="2250948"/>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8" name="Oval 77"/>
            <p:cNvSpPr/>
            <p:nvPr/>
          </p:nvSpPr>
          <p:spPr>
            <a:xfrm>
              <a:off x="2326987" y="3043428"/>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9" name="Oval 78"/>
            <p:cNvSpPr/>
            <p:nvPr/>
          </p:nvSpPr>
          <p:spPr>
            <a:xfrm>
              <a:off x="1691257" y="2897124"/>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0" name="Oval 79"/>
            <p:cNvSpPr/>
            <p:nvPr/>
          </p:nvSpPr>
          <p:spPr>
            <a:xfrm>
              <a:off x="2991898" y="1874520"/>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1" name="Oval 80"/>
            <p:cNvSpPr/>
            <p:nvPr/>
          </p:nvSpPr>
          <p:spPr>
            <a:xfrm>
              <a:off x="3219593" y="2852928"/>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p:cNvSpPr txBox="1"/>
          <p:nvPr/>
        </p:nvSpPr>
        <p:spPr>
          <a:xfrm>
            <a:off x="596992" y="5082278"/>
            <a:ext cx="845360" cy="369332"/>
          </a:xfrm>
          <a:prstGeom prst="rect">
            <a:avLst/>
          </a:prstGeom>
          <a:noFill/>
        </p:spPr>
        <p:txBody>
          <a:bodyPr wrap="none" rtlCol="0">
            <a:spAutoFit/>
          </a:bodyPr>
          <a:lstStyle/>
          <a:p>
            <a:r>
              <a:rPr lang="en-US" dirty="0" smtClean="0"/>
              <a:t>Cycle 1</a:t>
            </a:r>
            <a:endParaRPr lang="en-US" dirty="0"/>
          </a:p>
        </p:txBody>
      </p:sp>
      <p:sp>
        <p:nvSpPr>
          <p:cNvPr id="83" name="TextBox 82"/>
          <p:cNvSpPr txBox="1"/>
          <p:nvPr/>
        </p:nvSpPr>
        <p:spPr>
          <a:xfrm>
            <a:off x="2512776" y="5082278"/>
            <a:ext cx="845360" cy="369332"/>
          </a:xfrm>
          <a:prstGeom prst="rect">
            <a:avLst/>
          </a:prstGeom>
          <a:noFill/>
        </p:spPr>
        <p:txBody>
          <a:bodyPr wrap="none" rtlCol="0">
            <a:spAutoFit/>
          </a:bodyPr>
          <a:lstStyle/>
          <a:p>
            <a:r>
              <a:rPr lang="en-US" dirty="0" smtClean="0"/>
              <a:t>Cycle 2</a:t>
            </a:r>
            <a:endParaRPr lang="en-US" dirty="0"/>
          </a:p>
        </p:txBody>
      </p:sp>
      <p:cxnSp>
        <p:nvCxnSpPr>
          <p:cNvPr id="82" name="Straight Arrow Connector 81"/>
          <p:cNvCxnSpPr/>
          <p:nvPr/>
        </p:nvCxnSpPr>
        <p:spPr>
          <a:xfrm>
            <a:off x="576835" y="5564632"/>
            <a:ext cx="2183046" cy="4064"/>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652779" y="5288280"/>
            <a:ext cx="702436" cy="369332"/>
          </a:xfrm>
          <a:prstGeom prst="rect">
            <a:avLst/>
          </a:prstGeom>
          <a:noFill/>
        </p:spPr>
        <p:txBody>
          <a:bodyPr wrap="none" rtlCol="0">
            <a:spAutoFit/>
          </a:bodyPr>
          <a:lstStyle/>
          <a:p>
            <a:r>
              <a:rPr lang="en-US" dirty="0" smtClean="0">
                <a:solidFill>
                  <a:schemeClr val="bg1"/>
                </a:solidFill>
              </a:rPr>
              <a:t>Shifts</a:t>
            </a:r>
            <a:endParaRPr lang="en-US" dirty="0">
              <a:solidFill>
                <a:schemeClr val="bg1"/>
              </a:solidFill>
            </a:endParaRPr>
          </a:p>
        </p:txBody>
      </p:sp>
      <p:grpSp>
        <p:nvGrpSpPr>
          <p:cNvPr id="87" name="Group 86"/>
          <p:cNvGrpSpPr/>
          <p:nvPr/>
        </p:nvGrpSpPr>
        <p:grpSpPr>
          <a:xfrm>
            <a:off x="4941342" y="5381752"/>
            <a:ext cx="1998419" cy="1219200"/>
            <a:chOff x="1524000" y="1600200"/>
            <a:chExt cx="2362200" cy="1828800"/>
          </a:xfrm>
        </p:grpSpPr>
        <p:sp>
          <p:nvSpPr>
            <p:cNvPr id="88" name="Rectangle 87"/>
            <p:cNvSpPr/>
            <p:nvPr/>
          </p:nvSpPr>
          <p:spPr>
            <a:xfrm>
              <a:off x="1524000" y="1600200"/>
              <a:ext cx="2362200" cy="1828800"/>
            </a:xfrm>
            <a:prstGeom prst="rect">
              <a:avLst/>
            </a:prstGeom>
            <a:solidFill>
              <a:schemeClr val="tx1">
                <a:lumMod val="85000"/>
                <a:lumOff val="1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9" name="Oval 88"/>
            <p:cNvSpPr/>
            <p:nvPr/>
          </p:nvSpPr>
          <p:spPr>
            <a:xfrm>
              <a:off x="1981200" y="2057400"/>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95600" y="1872996"/>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1" name="Oval 90"/>
            <p:cNvSpPr/>
            <p:nvPr/>
          </p:nvSpPr>
          <p:spPr>
            <a:xfrm>
              <a:off x="2514600" y="2522220"/>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2" name="Oval 91"/>
            <p:cNvSpPr/>
            <p:nvPr/>
          </p:nvSpPr>
          <p:spPr>
            <a:xfrm>
              <a:off x="3276600" y="2706624"/>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3" name="Oval 92"/>
            <p:cNvSpPr/>
            <p:nvPr/>
          </p:nvSpPr>
          <p:spPr>
            <a:xfrm>
              <a:off x="1784604" y="2903220"/>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4" name="Oval 93"/>
            <p:cNvSpPr/>
            <p:nvPr/>
          </p:nvSpPr>
          <p:spPr>
            <a:xfrm>
              <a:off x="2447544" y="3048000"/>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5" name="Oval 94"/>
            <p:cNvSpPr/>
            <p:nvPr/>
          </p:nvSpPr>
          <p:spPr>
            <a:xfrm>
              <a:off x="1616964" y="1682496"/>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6" name="Oval 95"/>
            <p:cNvSpPr/>
            <p:nvPr/>
          </p:nvSpPr>
          <p:spPr>
            <a:xfrm>
              <a:off x="3467100" y="2209800"/>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96"/>
          <p:cNvGrpSpPr/>
          <p:nvPr/>
        </p:nvGrpSpPr>
        <p:grpSpPr>
          <a:xfrm>
            <a:off x="7093761" y="5376672"/>
            <a:ext cx="1998419" cy="1219200"/>
            <a:chOff x="1524000" y="1600200"/>
            <a:chExt cx="2362200" cy="1828800"/>
          </a:xfrm>
          <a:scene3d>
            <a:camera prst="orthographicFront">
              <a:rot lat="0" lon="0" rev="0"/>
            </a:camera>
            <a:lightRig rig="chilly" dir="t">
              <a:rot lat="0" lon="0" rev="18480000"/>
            </a:lightRig>
          </a:scene3d>
        </p:grpSpPr>
        <p:sp>
          <p:nvSpPr>
            <p:cNvPr id="98" name="Rectangle 97"/>
            <p:cNvSpPr/>
            <p:nvPr/>
          </p:nvSpPr>
          <p:spPr>
            <a:xfrm>
              <a:off x="1524000" y="1600200"/>
              <a:ext cx="2362200" cy="1828800"/>
            </a:xfrm>
            <a:prstGeom prst="rect">
              <a:avLst/>
            </a:prstGeom>
            <a:solidFill>
              <a:schemeClr val="tx1">
                <a:lumMod val="85000"/>
                <a:lumOff val="15000"/>
              </a:schemeClr>
            </a:solidFill>
            <a:ln>
              <a:noFill/>
            </a:ln>
            <a:effectLst/>
            <a:sp3d prstMaterial="clear">
              <a:bevelT h="635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9" name="Oval 98"/>
            <p:cNvSpPr/>
            <p:nvPr/>
          </p:nvSpPr>
          <p:spPr>
            <a:xfrm>
              <a:off x="2514600" y="2510028"/>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a:effectLst/>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667487" y="1690116"/>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a:effectLst/>
            <a:sp3d prstMaterial="clear">
              <a:bevelT h="635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1" name="Oval 100"/>
            <p:cNvSpPr/>
            <p:nvPr/>
          </p:nvSpPr>
          <p:spPr>
            <a:xfrm>
              <a:off x="2066543" y="2165604"/>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a:effectLst/>
            <a:sp3d prstMaterial="clear">
              <a:bevelT h="635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2" name="Oval 101"/>
            <p:cNvSpPr/>
            <p:nvPr/>
          </p:nvSpPr>
          <p:spPr>
            <a:xfrm>
              <a:off x="3476107" y="2250948"/>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a:effectLst/>
            <a:sp3d prstMaterial="clear">
              <a:bevelT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 name="Oval 102"/>
            <p:cNvSpPr/>
            <p:nvPr/>
          </p:nvSpPr>
          <p:spPr>
            <a:xfrm>
              <a:off x="2326987" y="3043428"/>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a:effectLst/>
            <a:sp3d prstMaterial="clear">
              <a:bevelT h="635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4" name="Oval 103"/>
            <p:cNvSpPr/>
            <p:nvPr/>
          </p:nvSpPr>
          <p:spPr>
            <a:xfrm>
              <a:off x="1691257" y="2897124"/>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a:effectLst/>
            <a:sp3d prstMaterial="clear">
              <a:bevelT h="635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5" name="Oval 104"/>
            <p:cNvSpPr/>
            <p:nvPr/>
          </p:nvSpPr>
          <p:spPr>
            <a:xfrm>
              <a:off x="2991898" y="1874520"/>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a:effectLst/>
            <a:sp3d prstMaterial="clear">
              <a:bevelT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6" name="Oval 105"/>
            <p:cNvSpPr/>
            <p:nvPr/>
          </p:nvSpPr>
          <p:spPr>
            <a:xfrm>
              <a:off x="3219593" y="2852928"/>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a:effectLst/>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p:cNvSpPr txBox="1"/>
          <p:nvPr/>
        </p:nvSpPr>
        <p:spPr>
          <a:xfrm>
            <a:off x="5233534" y="5077198"/>
            <a:ext cx="845360" cy="369332"/>
          </a:xfrm>
          <a:prstGeom prst="rect">
            <a:avLst/>
          </a:prstGeom>
          <a:noFill/>
        </p:spPr>
        <p:txBody>
          <a:bodyPr wrap="none" rtlCol="0">
            <a:spAutoFit/>
          </a:bodyPr>
          <a:lstStyle/>
          <a:p>
            <a:r>
              <a:rPr lang="en-US" dirty="0" smtClean="0"/>
              <a:t>Cycle 1</a:t>
            </a:r>
            <a:endParaRPr lang="en-US" dirty="0"/>
          </a:p>
        </p:txBody>
      </p:sp>
      <p:sp>
        <p:nvSpPr>
          <p:cNvPr id="108" name="TextBox 107"/>
          <p:cNvSpPr txBox="1"/>
          <p:nvPr/>
        </p:nvSpPr>
        <p:spPr>
          <a:xfrm>
            <a:off x="7149318" y="5077198"/>
            <a:ext cx="845360" cy="369332"/>
          </a:xfrm>
          <a:prstGeom prst="rect">
            <a:avLst/>
          </a:prstGeom>
          <a:noFill/>
        </p:spPr>
        <p:txBody>
          <a:bodyPr wrap="none" rtlCol="0">
            <a:spAutoFit/>
          </a:bodyPr>
          <a:lstStyle/>
          <a:p>
            <a:r>
              <a:rPr lang="en-US" dirty="0" smtClean="0"/>
              <a:t>Cycle 2</a:t>
            </a:r>
            <a:endParaRPr lang="en-US" dirty="0"/>
          </a:p>
        </p:txBody>
      </p:sp>
      <p:cxnSp>
        <p:nvCxnSpPr>
          <p:cNvPr id="109" name="Straight Arrow Connector 108"/>
          <p:cNvCxnSpPr/>
          <p:nvPr/>
        </p:nvCxnSpPr>
        <p:spPr>
          <a:xfrm>
            <a:off x="5779389" y="5082278"/>
            <a:ext cx="2183046" cy="4064"/>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10" name="TextBox 109"/>
          <p:cNvSpPr txBox="1"/>
          <p:nvPr/>
        </p:nvSpPr>
        <p:spPr>
          <a:xfrm>
            <a:off x="6332520" y="4712946"/>
            <a:ext cx="833562" cy="369332"/>
          </a:xfrm>
          <a:prstGeom prst="rect">
            <a:avLst/>
          </a:prstGeom>
          <a:noFill/>
        </p:spPr>
        <p:txBody>
          <a:bodyPr wrap="none" rtlCol="0">
            <a:spAutoFit/>
          </a:bodyPr>
          <a:lstStyle/>
          <a:p>
            <a:r>
              <a:rPr lang="en-US" dirty="0" smtClean="0"/>
              <a:t>Scaling</a:t>
            </a:r>
            <a:endParaRPr lang="en-US" dirty="0"/>
          </a:p>
        </p:txBody>
      </p:sp>
      <p:sp>
        <p:nvSpPr>
          <p:cNvPr id="85" name="Title 84"/>
          <p:cNvSpPr>
            <a:spLocks noGrp="1"/>
          </p:cNvSpPr>
          <p:nvPr>
            <p:ph type="title"/>
          </p:nvPr>
        </p:nvSpPr>
        <p:spPr>
          <a:xfrm>
            <a:off x="457200" y="274638"/>
            <a:ext cx="8229600" cy="639762"/>
          </a:xfrm>
        </p:spPr>
        <p:txBody>
          <a:bodyPr>
            <a:normAutofit fontScale="90000"/>
          </a:bodyPr>
          <a:lstStyle/>
          <a:p>
            <a:r>
              <a:rPr lang="en-US" dirty="0" smtClean="0"/>
              <a:t>Base calling</a:t>
            </a:r>
            <a:endParaRPr lang="en-US" dirty="0"/>
          </a:p>
        </p:txBody>
      </p:sp>
    </p:spTree>
    <p:extLst>
      <p:ext uri="{BB962C8B-B14F-4D97-AF65-F5344CB8AC3E}">
        <p14:creationId xmlns:p14="http://schemas.microsoft.com/office/powerpoint/2010/main" val="222305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8"/>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05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2"/>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83"/>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8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4"/>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6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7"/>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9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0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8"/>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09"/>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38" grpId="0"/>
      <p:bldP spid="61" grpId="0"/>
      <p:bldP spid="58" grpId="0"/>
      <p:bldP spid="83" grpId="0"/>
      <p:bldP spid="84" grpId="0"/>
      <p:bldP spid="107" grpId="0"/>
      <p:bldP spid="108" grpId="0"/>
      <p:bldP spid="1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Duplicate Sequences</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733800" cy="1508105"/>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a:t>  non-unique sequences make up more than 20% of the total</a:t>
            </a:r>
            <a:endParaRPr lang="en-US" sz="1400" dirty="0" smtClean="0"/>
          </a:p>
          <a:p>
            <a:r>
              <a:rPr lang="en-US" b="1" dirty="0" smtClean="0">
                <a:solidFill>
                  <a:srgbClr val="FF0000"/>
                </a:solidFill>
              </a:rPr>
              <a:t>Failure</a:t>
            </a:r>
          </a:p>
          <a:p>
            <a:pPr marL="285750" indent="-285750">
              <a:buFontTx/>
              <a:buChar char="-"/>
            </a:pPr>
            <a:r>
              <a:rPr lang="en-US" sz="1400" dirty="0"/>
              <a:t>non-unique sequences make up more than 50% of the total</a:t>
            </a:r>
            <a:endParaRPr lang="en-US" sz="1400" dirty="0"/>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4038600" y="4815678"/>
            <a:ext cx="4900942" cy="1661993"/>
          </a:xfrm>
          <a:prstGeom prst="rect">
            <a:avLst/>
          </a:prstGeom>
        </p:spPr>
        <p:txBody>
          <a:bodyPr wrap="square">
            <a:spAutoFit/>
          </a:bodyPr>
          <a:lstStyle/>
          <a:p>
            <a:r>
              <a:rPr lang="en-US" b="1" dirty="0"/>
              <a:t>Common reasons for warnings</a:t>
            </a:r>
          </a:p>
          <a:p>
            <a:pPr marL="285750" indent="-285750">
              <a:buFontTx/>
              <a:buChar char="-"/>
            </a:pPr>
            <a:r>
              <a:rPr lang="en-US" sz="1400" dirty="0"/>
              <a:t> technical duplicates arising from PCR </a:t>
            </a:r>
            <a:r>
              <a:rPr lang="en-US" sz="1400" dirty="0" err="1" smtClean="0"/>
              <a:t>artefacts</a:t>
            </a:r>
            <a:endParaRPr lang="en-US" sz="1400" dirty="0" smtClean="0"/>
          </a:p>
          <a:p>
            <a:pPr marL="285750" indent="-285750">
              <a:buFontTx/>
              <a:buChar char="-"/>
            </a:pPr>
            <a:r>
              <a:rPr lang="en-US" sz="1400" dirty="0"/>
              <a:t>biological </a:t>
            </a:r>
            <a:r>
              <a:rPr lang="en-US" sz="1400" dirty="0" smtClean="0"/>
              <a:t>duplicates (repeated DNA sequences)</a:t>
            </a:r>
          </a:p>
          <a:p>
            <a:pPr marL="285750" indent="-285750">
              <a:buFontTx/>
              <a:buChar char="-"/>
            </a:pPr>
            <a:r>
              <a:rPr lang="en-US" sz="1400" dirty="0" smtClean="0"/>
              <a:t>RNA-</a:t>
            </a:r>
            <a:r>
              <a:rPr lang="en-US" sz="1400" dirty="0" err="1" smtClean="0"/>
              <a:t>seq</a:t>
            </a:r>
            <a:r>
              <a:rPr lang="en-US" sz="1400" dirty="0" smtClean="0"/>
              <a:t> </a:t>
            </a:r>
          </a:p>
          <a:p>
            <a:pPr marL="742950" lvl="1" indent="-285750">
              <a:buFontTx/>
              <a:buChar char="-"/>
            </a:pPr>
            <a:r>
              <a:rPr lang="en-US" sz="1400" b="1" dirty="0" smtClean="0"/>
              <a:t>Check:</a:t>
            </a:r>
            <a:r>
              <a:rPr lang="en-US" sz="1400" dirty="0" smtClean="0"/>
              <a:t> the </a:t>
            </a:r>
            <a:r>
              <a:rPr lang="en-US" sz="1400" dirty="0"/>
              <a:t>distribution of duplicates in a specific genomic </a:t>
            </a:r>
            <a:r>
              <a:rPr lang="en-US" sz="1400" dirty="0" smtClean="0"/>
              <a:t>region (after alignment)</a:t>
            </a:r>
          </a:p>
          <a:p>
            <a:pPr marL="285750" indent="-285750">
              <a:buFontTx/>
              <a:buChar char="-"/>
            </a:pPr>
            <a:r>
              <a:rPr lang="en-US" sz="1400" dirty="0" smtClean="0"/>
              <a:t>Constrained start site? </a:t>
            </a:r>
            <a:endParaRPr lang="en-US" sz="1400" dirty="0"/>
          </a:p>
        </p:txBody>
      </p:sp>
      <p:sp>
        <p:nvSpPr>
          <p:cNvPr id="9" name="AutoShape 2" descr="Per base quality grap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WAR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038" y="1295912"/>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295912"/>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11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a:t>Overrepresented Sequences</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733800" cy="1508105"/>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smtClean="0"/>
              <a:t>any </a:t>
            </a:r>
            <a:r>
              <a:rPr lang="en-US" sz="1400" dirty="0"/>
              <a:t>sequence is found to represent more than 0.1% of the </a:t>
            </a:r>
            <a:r>
              <a:rPr lang="en-US" sz="1400" dirty="0" smtClean="0"/>
              <a:t>total</a:t>
            </a:r>
          </a:p>
          <a:p>
            <a:r>
              <a:rPr lang="en-US" b="1" dirty="0" smtClean="0">
                <a:solidFill>
                  <a:srgbClr val="FF0000"/>
                </a:solidFill>
              </a:rPr>
              <a:t>Failure</a:t>
            </a:r>
          </a:p>
          <a:p>
            <a:pPr marL="285750" indent="-285750">
              <a:buFontTx/>
              <a:buChar char="-"/>
            </a:pPr>
            <a:r>
              <a:rPr lang="en-US" sz="1400" dirty="0"/>
              <a:t>any sequence is found to represent more than 1% of the total</a:t>
            </a:r>
            <a:endParaRPr lang="en-US" sz="1400" dirty="0"/>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4114800" y="4970620"/>
            <a:ext cx="4900942" cy="1015663"/>
          </a:xfrm>
          <a:prstGeom prst="rect">
            <a:avLst/>
          </a:prstGeom>
        </p:spPr>
        <p:txBody>
          <a:bodyPr wrap="square">
            <a:spAutoFit/>
          </a:bodyPr>
          <a:lstStyle/>
          <a:p>
            <a:r>
              <a:rPr lang="en-US" b="1" dirty="0"/>
              <a:t>Common reasons for warnings</a:t>
            </a:r>
          </a:p>
          <a:p>
            <a:pPr marL="285750" indent="-285750">
              <a:buFontTx/>
              <a:buChar char="-"/>
            </a:pPr>
            <a:r>
              <a:rPr lang="en-US" sz="1400" dirty="0" smtClean="0"/>
              <a:t>Biological significance</a:t>
            </a:r>
          </a:p>
          <a:p>
            <a:pPr marL="285750" indent="-285750">
              <a:buFontTx/>
              <a:buChar char="-"/>
            </a:pPr>
            <a:r>
              <a:rPr lang="en-US" sz="1400" dirty="0" smtClean="0"/>
              <a:t>Technical contamination</a:t>
            </a:r>
          </a:p>
          <a:p>
            <a:pPr marL="285750" indent="-285750">
              <a:buFontTx/>
              <a:buChar char="-"/>
            </a:pPr>
            <a:r>
              <a:rPr lang="en-US" sz="1400" dirty="0" smtClean="0"/>
              <a:t>small </a:t>
            </a:r>
            <a:r>
              <a:rPr lang="en-US" sz="1400" dirty="0"/>
              <a:t>RNA </a:t>
            </a:r>
            <a:r>
              <a:rPr lang="en-US" sz="1400" dirty="0" smtClean="0"/>
              <a:t>libraries (generated without fragmentation)</a:t>
            </a:r>
            <a:endParaRPr lang="en-US" sz="1400" dirty="0"/>
          </a:p>
        </p:txBody>
      </p:sp>
      <p:sp>
        <p:nvSpPr>
          <p:cNvPr id="9" name="AutoShape 2" descr="Per base quality grap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WAR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441254" y="1447800"/>
            <a:ext cx="3112262" cy="369332"/>
          </a:xfrm>
          <a:prstGeom prst="rect">
            <a:avLst/>
          </a:prstGeom>
        </p:spPr>
        <p:txBody>
          <a:bodyPr wrap="none">
            <a:spAutoFit/>
          </a:bodyPr>
          <a:lstStyle/>
          <a:p>
            <a:r>
              <a:rPr lang="en-US" dirty="0"/>
              <a:t>No overrepresented sequences</a:t>
            </a:r>
            <a:endParaRPr lang="en-US" dirty="0"/>
          </a:p>
        </p:txBody>
      </p:sp>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2579"/>
          <a:stretch/>
        </p:blipFill>
        <p:spPr bwMode="auto">
          <a:xfrm>
            <a:off x="3810000" y="1452326"/>
            <a:ext cx="5091366"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41254" y="2895600"/>
            <a:ext cx="2682946" cy="1200329"/>
          </a:xfrm>
          <a:prstGeom prst="rect">
            <a:avLst/>
          </a:prstGeom>
        </p:spPr>
        <p:txBody>
          <a:bodyPr wrap="square">
            <a:spAutoFit/>
          </a:bodyPr>
          <a:lstStyle/>
          <a:p>
            <a:r>
              <a:rPr lang="en-US" dirty="0"/>
              <a:t>This module lists all of the sequence which make up more than 0.1% of the total</a:t>
            </a:r>
            <a:endParaRPr lang="en-US" dirty="0"/>
          </a:p>
        </p:txBody>
      </p:sp>
    </p:spTree>
    <p:extLst>
      <p:ext uri="{BB962C8B-B14F-4D97-AF65-F5344CB8AC3E}">
        <p14:creationId xmlns:p14="http://schemas.microsoft.com/office/powerpoint/2010/main" val="2024557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err="1"/>
              <a:t>Kmer</a:t>
            </a:r>
            <a:r>
              <a:rPr lang="en-US" b="1" dirty="0"/>
              <a:t> Content</a:t>
            </a:r>
          </a:p>
        </p:txBody>
      </p:sp>
      <p:sp>
        <p:nvSpPr>
          <p:cNvPr id="3" name="TextBox 2"/>
          <p:cNvSpPr txBox="1"/>
          <p:nvPr/>
        </p:nvSpPr>
        <p:spPr>
          <a:xfrm>
            <a:off x="524347" y="772692"/>
            <a:ext cx="3035959" cy="523220"/>
          </a:xfrm>
          <a:prstGeom prst="rect">
            <a:avLst/>
          </a:prstGeom>
          <a:noFill/>
        </p:spPr>
        <p:txBody>
          <a:bodyPr wrap="none" rtlCol="0">
            <a:spAutoFit/>
          </a:bodyPr>
          <a:lstStyle/>
          <a:p>
            <a:r>
              <a:rPr lang="en-US" sz="2800" b="1" dirty="0" smtClean="0">
                <a:solidFill>
                  <a:schemeClr val="accent3">
                    <a:lumMod val="75000"/>
                  </a:schemeClr>
                </a:solidFill>
              </a:rPr>
              <a:t>Good </a:t>
            </a:r>
            <a:r>
              <a:rPr lang="en-US" sz="2800" b="1" dirty="0" err="1" smtClean="0">
                <a:solidFill>
                  <a:schemeClr val="accent3">
                    <a:lumMod val="75000"/>
                  </a:schemeClr>
                </a:solidFill>
              </a:rPr>
              <a:t>Illumina</a:t>
            </a:r>
            <a:r>
              <a:rPr lang="en-US" sz="2800" b="1" dirty="0" smtClean="0">
                <a:solidFill>
                  <a:schemeClr val="accent3">
                    <a:lumMod val="75000"/>
                  </a:schemeClr>
                </a:solidFill>
              </a:rPr>
              <a:t> data</a:t>
            </a:r>
            <a:endParaRPr lang="en-US" sz="2800" b="1" dirty="0">
              <a:solidFill>
                <a:schemeClr val="accent3">
                  <a:lumMod val="75000"/>
                </a:schemeClr>
              </a:solidFill>
            </a:endParaRPr>
          </a:p>
        </p:txBody>
      </p:sp>
      <p:sp>
        <p:nvSpPr>
          <p:cNvPr id="6" name="TextBox 5"/>
          <p:cNvSpPr txBox="1"/>
          <p:nvPr/>
        </p:nvSpPr>
        <p:spPr>
          <a:xfrm>
            <a:off x="5020147" y="772180"/>
            <a:ext cx="2801921" cy="523220"/>
          </a:xfrm>
          <a:prstGeom prst="rect">
            <a:avLst/>
          </a:prstGeom>
          <a:noFill/>
        </p:spPr>
        <p:txBody>
          <a:bodyPr wrap="none" rtlCol="0">
            <a:spAutoFit/>
          </a:bodyPr>
          <a:lstStyle/>
          <a:p>
            <a:r>
              <a:rPr lang="en-US" sz="2800" b="1" dirty="0" smtClean="0">
                <a:solidFill>
                  <a:schemeClr val="accent2">
                    <a:lumMod val="75000"/>
                  </a:schemeClr>
                </a:solidFill>
              </a:rPr>
              <a:t>Bad </a:t>
            </a:r>
            <a:r>
              <a:rPr lang="en-US" sz="2800" b="1" dirty="0" err="1" smtClean="0">
                <a:solidFill>
                  <a:schemeClr val="accent2">
                    <a:lumMod val="75000"/>
                  </a:schemeClr>
                </a:solidFill>
              </a:rPr>
              <a:t>Illumina</a:t>
            </a:r>
            <a:r>
              <a:rPr lang="en-US" sz="2800" b="1" dirty="0" smtClean="0">
                <a:solidFill>
                  <a:schemeClr val="accent2">
                    <a:lumMod val="75000"/>
                  </a:schemeClr>
                </a:solidFill>
              </a:rPr>
              <a:t> data</a:t>
            </a:r>
            <a:endParaRPr lang="en-US" sz="2800" b="1" dirty="0">
              <a:solidFill>
                <a:schemeClr val="accent2">
                  <a:lumMod val="75000"/>
                </a:schemeClr>
              </a:solidFill>
            </a:endParaRPr>
          </a:p>
        </p:txBody>
      </p:sp>
      <p:sp>
        <p:nvSpPr>
          <p:cNvPr id="4" name="Rectangle 3"/>
          <p:cNvSpPr/>
          <p:nvPr/>
        </p:nvSpPr>
        <p:spPr>
          <a:xfrm>
            <a:off x="304800" y="4724400"/>
            <a:ext cx="3124200" cy="1508105"/>
          </a:xfrm>
          <a:prstGeom prst="rect">
            <a:avLst/>
          </a:prstGeom>
        </p:spPr>
        <p:txBody>
          <a:bodyPr wrap="square">
            <a:spAutoFit/>
          </a:bodyPr>
          <a:lstStyle/>
          <a:p>
            <a:r>
              <a:rPr lang="en-US" b="1" dirty="0">
                <a:solidFill>
                  <a:srgbClr val="FFC000"/>
                </a:solidFill>
              </a:rPr>
              <a:t>Warning</a:t>
            </a:r>
          </a:p>
          <a:p>
            <a:pPr marL="285750" indent="-285750">
              <a:buFontTx/>
              <a:buChar char="-"/>
            </a:pPr>
            <a:r>
              <a:rPr lang="en-US" sz="1400" dirty="0" smtClean="0"/>
              <a:t>any </a:t>
            </a:r>
            <a:r>
              <a:rPr lang="en-US" sz="1400" dirty="0"/>
              <a:t>k-</a:t>
            </a:r>
            <a:r>
              <a:rPr lang="en-US" sz="1400" dirty="0" err="1"/>
              <a:t>mer</a:t>
            </a:r>
            <a:r>
              <a:rPr lang="en-US" sz="1400" dirty="0"/>
              <a:t> is imbalanced with a binomial p-value &lt;0.01</a:t>
            </a:r>
            <a:r>
              <a:rPr lang="en-US" sz="1400" dirty="0" smtClean="0"/>
              <a:t>.</a:t>
            </a:r>
          </a:p>
          <a:p>
            <a:r>
              <a:rPr lang="en-US" b="1" dirty="0" smtClean="0">
                <a:solidFill>
                  <a:srgbClr val="FF0000"/>
                </a:solidFill>
              </a:rPr>
              <a:t>Failure</a:t>
            </a:r>
          </a:p>
          <a:p>
            <a:pPr marL="285750" indent="-285750">
              <a:buFontTx/>
              <a:buChar char="-"/>
            </a:pPr>
            <a:r>
              <a:rPr lang="en-US" sz="1400" dirty="0" err="1"/>
              <a:t>ny</a:t>
            </a:r>
            <a:r>
              <a:rPr lang="en-US" sz="1400" dirty="0"/>
              <a:t> k-</a:t>
            </a:r>
            <a:r>
              <a:rPr lang="en-US" sz="1400" dirty="0" err="1"/>
              <a:t>mer</a:t>
            </a:r>
            <a:r>
              <a:rPr lang="en-US" sz="1400" dirty="0"/>
              <a:t> is imbalanced with a binomial p-value &lt; 10^-5.</a:t>
            </a:r>
            <a:endParaRPr lang="en-US" sz="1400" dirty="0"/>
          </a:p>
        </p:txBody>
      </p:sp>
      <p:sp>
        <p:nvSpPr>
          <p:cNvPr id="5" name="AutoShape 2" descr="Per base quality grap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3276600" y="4191000"/>
            <a:ext cx="5739142" cy="2523768"/>
          </a:xfrm>
          <a:prstGeom prst="rect">
            <a:avLst/>
          </a:prstGeom>
        </p:spPr>
        <p:txBody>
          <a:bodyPr wrap="square">
            <a:spAutoFit/>
          </a:bodyPr>
          <a:lstStyle/>
          <a:p>
            <a:r>
              <a:rPr lang="en-US" b="1" dirty="0"/>
              <a:t>Common reasons for </a:t>
            </a:r>
            <a:r>
              <a:rPr lang="en-US" b="1" dirty="0" smtClean="0"/>
              <a:t>warnings</a:t>
            </a:r>
          </a:p>
          <a:p>
            <a:r>
              <a:rPr lang="en-US" sz="1400" dirty="0" smtClean="0"/>
              <a:t>assumption </a:t>
            </a:r>
            <a:r>
              <a:rPr lang="en-US" sz="1400" dirty="0"/>
              <a:t>that any small fragment of sequence should not have a positional bias in its </a:t>
            </a:r>
            <a:r>
              <a:rPr lang="en-US" sz="1400" dirty="0" err="1"/>
              <a:t>apearance</a:t>
            </a:r>
            <a:r>
              <a:rPr lang="en-US" sz="1400" dirty="0"/>
              <a:t> within a diverse library</a:t>
            </a:r>
          </a:p>
          <a:p>
            <a:pPr marL="285750" indent="-285750">
              <a:buFontTx/>
              <a:buChar char="-"/>
            </a:pPr>
            <a:endParaRPr lang="en-US" sz="1400" dirty="0" smtClean="0"/>
          </a:p>
          <a:p>
            <a:pPr marL="285750" indent="-285750">
              <a:buFontTx/>
              <a:buChar char="-"/>
            </a:pPr>
            <a:r>
              <a:rPr lang="en-US" sz="1400" dirty="0" smtClean="0"/>
              <a:t>random </a:t>
            </a:r>
            <a:r>
              <a:rPr lang="en-US" sz="1400" dirty="0"/>
              <a:t>priming will nearly always show </a:t>
            </a:r>
            <a:r>
              <a:rPr lang="en-US" sz="1400" dirty="0" err="1"/>
              <a:t>Kmer</a:t>
            </a:r>
            <a:r>
              <a:rPr lang="en-US" sz="1400" dirty="0"/>
              <a:t> bias at the </a:t>
            </a:r>
            <a:r>
              <a:rPr lang="en-US" sz="1400" dirty="0" smtClean="0"/>
              <a:t>start</a:t>
            </a:r>
          </a:p>
          <a:p>
            <a:pPr marL="285750" indent="-285750">
              <a:buFontTx/>
              <a:buChar char="-"/>
            </a:pPr>
            <a:r>
              <a:rPr lang="en-US" sz="1400" dirty="0"/>
              <a:t>If you have very long sequences with poor sequence quality then random sequencing errors will dramatically reduce the counts for exactly duplicated sequences.</a:t>
            </a:r>
          </a:p>
          <a:p>
            <a:pPr marL="285750" indent="-285750">
              <a:buFontTx/>
              <a:buChar char="-"/>
            </a:pPr>
            <a:r>
              <a:rPr lang="en-US" sz="1400" dirty="0"/>
              <a:t> If you have a partial sequence which is appearing at a variety of places within your sequence then this won't be seen either by the per base content plot or the duplicate sequence analysis</a:t>
            </a:r>
            <a:r>
              <a:rPr lang="en-US" sz="1400" dirty="0" smtClean="0"/>
              <a:t>.</a:t>
            </a:r>
            <a:endParaRPr lang="en-US" sz="1400" dirty="0"/>
          </a:p>
        </p:txBody>
      </p:sp>
      <p:sp>
        <p:nvSpPr>
          <p:cNvPr id="9" name="AutoShape 2" descr="Per base quality grap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WAR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2" descr="Kmer graph"/>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13716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0271" y="1371600"/>
            <a:ext cx="3657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729" y="881902"/>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730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a:t>f</a:t>
            </a:r>
            <a:r>
              <a:rPr lang="en-US" dirty="0" smtClean="0"/>
              <a:t>actors reducing quality</a:t>
            </a:r>
            <a:endParaRPr lang="en-US" dirty="0"/>
          </a:p>
        </p:txBody>
      </p:sp>
      <p:grpSp>
        <p:nvGrpSpPr>
          <p:cNvPr id="3" name="Group 2"/>
          <p:cNvGrpSpPr/>
          <p:nvPr/>
        </p:nvGrpSpPr>
        <p:grpSpPr>
          <a:xfrm>
            <a:off x="899160" y="1760220"/>
            <a:ext cx="2362200" cy="1828800"/>
            <a:chOff x="1524000" y="1600200"/>
            <a:chExt cx="2362200" cy="1828800"/>
          </a:xfrm>
        </p:grpSpPr>
        <p:sp>
          <p:nvSpPr>
            <p:cNvPr id="4" name="Rectangle 3"/>
            <p:cNvSpPr/>
            <p:nvPr/>
          </p:nvSpPr>
          <p:spPr>
            <a:xfrm>
              <a:off x="1524000" y="1600200"/>
              <a:ext cx="2362200" cy="1828800"/>
            </a:xfrm>
            <a:prstGeom prst="rect">
              <a:avLst/>
            </a:prstGeom>
            <a:solidFill>
              <a:schemeClr val="tx1">
                <a:lumMod val="85000"/>
                <a:lumOff val="1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Oval 4"/>
            <p:cNvSpPr/>
            <p:nvPr/>
          </p:nvSpPr>
          <p:spPr>
            <a:xfrm>
              <a:off x="1981200" y="2057400"/>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95600" y="1872996"/>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Oval 6"/>
            <p:cNvSpPr/>
            <p:nvPr/>
          </p:nvSpPr>
          <p:spPr>
            <a:xfrm>
              <a:off x="2514600" y="2522220"/>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Oval 7"/>
            <p:cNvSpPr/>
            <p:nvPr/>
          </p:nvSpPr>
          <p:spPr>
            <a:xfrm>
              <a:off x="3276600" y="2706624"/>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1784604" y="2903220"/>
              <a:ext cx="381000" cy="3810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Oval 9"/>
            <p:cNvSpPr/>
            <p:nvPr/>
          </p:nvSpPr>
          <p:spPr>
            <a:xfrm>
              <a:off x="2447544" y="3048000"/>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Oval 10"/>
            <p:cNvSpPr/>
            <p:nvPr/>
          </p:nvSpPr>
          <p:spPr>
            <a:xfrm>
              <a:off x="1616964" y="1682496"/>
              <a:ext cx="381000" cy="381000"/>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50000" t="50000" r="50000" b="50000"/>
              </a:path>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Oval 11"/>
            <p:cNvSpPr/>
            <p:nvPr/>
          </p:nvSpPr>
          <p:spPr>
            <a:xfrm>
              <a:off x="3467100" y="2209800"/>
              <a:ext cx="381000" cy="381000"/>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Oval 12"/>
          <p:cNvSpPr/>
          <p:nvPr/>
        </p:nvSpPr>
        <p:spPr>
          <a:xfrm>
            <a:off x="2461260" y="1976628"/>
            <a:ext cx="381000" cy="381000"/>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5" name="Straight Arrow Connector 14"/>
          <p:cNvCxnSpPr>
            <a:stCxn id="13" idx="2"/>
            <a:endCxn id="16" idx="1"/>
          </p:cNvCxnSpPr>
          <p:nvPr/>
        </p:nvCxnSpPr>
        <p:spPr>
          <a:xfrm>
            <a:off x="2461260" y="2167128"/>
            <a:ext cx="2263140" cy="3373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4724400" y="2319766"/>
            <a:ext cx="1685205" cy="369332"/>
          </a:xfrm>
          <a:prstGeom prst="rect">
            <a:avLst/>
          </a:prstGeom>
          <a:noFill/>
        </p:spPr>
        <p:txBody>
          <a:bodyPr wrap="none" rtlCol="0">
            <a:spAutoFit/>
          </a:bodyPr>
          <a:lstStyle/>
          <a:p>
            <a:r>
              <a:rPr lang="en-US" dirty="0" smtClean="0"/>
              <a:t>Cluster overlaps</a:t>
            </a:r>
            <a:endParaRPr lang="en-US" dirty="0"/>
          </a:p>
        </p:txBody>
      </p:sp>
      <p:sp>
        <p:nvSpPr>
          <p:cNvPr id="18" name="TextBox 17"/>
          <p:cNvSpPr txBox="1"/>
          <p:nvPr/>
        </p:nvSpPr>
        <p:spPr>
          <a:xfrm>
            <a:off x="1768395" y="4189274"/>
            <a:ext cx="330540" cy="1754326"/>
          </a:xfrm>
          <a:prstGeom prst="rect">
            <a:avLst/>
          </a:prstGeom>
          <a:noFill/>
        </p:spPr>
        <p:txBody>
          <a:bodyPr wrap="none" rtlCol="0">
            <a:spAutoFit/>
          </a:bodyPr>
          <a:lstStyle/>
          <a:p>
            <a:r>
              <a:rPr lang="en-US" dirty="0" smtClean="0"/>
              <a:t>A</a:t>
            </a:r>
          </a:p>
          <a:p>
            <a:r>
              <a:rPr lang="en-US" dirty="0" smtClean="0"/>
              <a:t>G</a:t>
            </a:r>
          </a:p>
          <a:p>
            <a:r>
              <a:rPr lang="en-US" dirty="0" smtClean="0"/>
              <a:t>C</a:t>
            </a:r>
          </a:p>
          <a:p>
            <a:r>
              <a:rPr lang="en-US" dirty="0" smtClean="0"/>
              <a:t>T</a:t>
            </a:r>
          </a:p>
          <a:p>
            <a:r>
              <a:rPr lang="en-US" dirty="0" smtClean="0"/>
              <a:t>T</a:t>
            </a:r>
          </a:p>
          <a:p>
            <a:r>
              <a:rPr lang="en-US" dirty="0"/>
              <a:t>A</a:t>
            </a:r>
          </a:p>
        </p:txBody>
      </p:sp>
      <p:cxnSp>
        <p:nvCxnSpPr>
          <p:cNvPr id="20" name="Straight Arrow Connector 19"/>
          <p:cNvCxnSpPr/>
          <p:nvPr/>
        </p:nvCxnSpPr>
        <p:spPr>
          <a:xfrm>
            <a:off x="1577895" y="4189274"/>
            <a:ext cx="0" cy="1754326"/>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21" name="TextBox 20"/>
          <p:cNvSpPr txBox="1"/>
          <p:nvPr/>
        </p:nvSpPr>
        <p:spPr>
          <a:xfrm>
            <a:off x="2077935" y="4189274"/>
            <a:ext cx="330540" cy="1754326"/>
          </a:xfrm>
          <a:prstGeom prst="rect">
            <a:avLst/>
          </a:prstGeom>
          <a:noFill/>
        </p:spPr>
        <p:txBody>
          <a:bodyPr wrap="none" rtlCol="0">
            <a:spAutoFit/>
          </a:bodyPr>
          <a:lstStyle/>
          <a:p>
            <a:r>
              <a:rPr lang="en-US" dirty="0" smtClean="0"/>
              <a:t>A</a:t>
            </a:r>
          </a:p>
          <a:p>
            <a:r>
              <a:rPr lang="en-US" dirty="0" smtClean="0"/>
              <a:t>G</a:t>
            </a:r>
          </a:p>
          <a:p>
            <a:r>
              <a:rPr lang="en-US" dirty="0" smtClean="0"/>
              <a:t>T</a:t>
            </a:r>
          </a:p>
          <a:p>
            <a:r>
              <a:rPr lang="en-US" dirty="0" smtClean="0"/>
              <a:t>T</a:t>
            </a:r>
          </a:p>
          <a:p>
            <a:r>
              <a:rPr lang="en-US" dirty="0" smtClean="0"/>
              <a:t>A</a:t>
            </a:r>
          </a:p>
          <a:p>
            <a:r>
              <a:rPr lang="en-US" dirty="0"/>
              <a:t>C</a:t>
            </a:r>
          </a:p>
        </p:txBody>
      </p:sp>
      <p:sp>
        <p:nvSpPr>
          <p:cNvPr id="22" name="TextBox 21"/>
          <p:cNvSpPr txBox="1"/>
          <p:nvPr/>
        </p:nvSpPr>
        <p:spPr>
          <a:xfrm>
            <a:off x="2376471" y="4187548"/>
            <a:ext cx="330540" cy="1754326"/>
          </a:xfrm>
          <a:prstGeom prst="rect">
            <a:avLst/>
          </a:prstGeom>
          <a:noFill/>
        </p:spPr>
        <p:txBody>
          <a:bodyPr wrap="none" rtlCol="0">
            <a:spAutoFit/>
          </a:bodyPr>
          <a:lstStyle/>
          <a:p>
            <a:r>
              <a:rPr lang="en-US" dirty="0" smtClean="0"/>
              <a:t>A</a:t>
            </a:r>
          </a:p>
          <a:p>
            <a:r>
              <a:rPr lang="en-US" dirty="0" smtClean="0"/>
              <a:t>G</a:t>
            </a:r>
          </a:p>
          <a:p>
            <a:r>
              <a:rPr lang="en-US" dirty="0" smtClean="0"/>
              <a:t>C</a:t>
            </a:r>
          </a:p>
          <a:p>
            <a:r>
              <a:rPr lang="en-US" dirty="0" smtClean="0"/>
              <a:t>T</a:t>
            </a:r>
          </a:p>
          <a:p>
            <a:r>
              <a:rPr lang="en-US" dirty="0" smtClean="0"/>
              <a:t>T</a:t>
            </a:r>
          </a:p>
          <a:p>
            <a:r>
              <a:rPr lang="en-US" dirty="0"/>
              <a:t>A</a:t>
            </a:r>
          </a:p>
        </p:txBody>
      </p:sp>
      <p:sp>
        <p:nvSpPr>
          <p:cNvPr id="23" name="TextBox 22"/>
          <p:cNvSpPr txBox="1"/>
          <p:nvPr/>
        </p:nvSpPr>
        <p:spPr>
          <a:xfrm>
            <a:off x="2655531" y="4189274"/>
            <a:ext cx="330540" cy="1754326"/>
          </a:xfrm>
          <a:prstGeom prst="rect">
            <a:avLst/>
          </a:prstGeom>
          <a:noFill/>
        </p:spPr>
        <p:txBody>
          <a:bodyPr wrap="none" rtlCol="0">
            <a:spAutoFit/>
          </a:bodyPr>
          <a:lstStyle/>
          <a:p>
            <a:r>
              <a:rPr lang="en-US" dirty="0" smtClean="0"/>
              <a:t>A</a:t>
            </a:r>
          </a:p>
          <a:p>
            <a:r>
              <a:rPr lang="en-US" dirty="0" smtClean="0"/>
              <a:t>G</a:t>
            </a:r>
          </a:p>
          <a:p>
            <a:r>
              <a:rPr lang="en-US" dirty="0" smtClean="0"/>
              <a:t>C</a:t>
            </a:r>
          </a:p>
          <a:p>
            <a:r>
              <a:rPr lang="en-US" dirty="0" smtClean="0"/>
              <a:t>T</a:t>
            </a:r>
          </a:p>
          <a:p>
            <a:r>
              <a:rPr lang="en-US" dirty="0" smtClean="0"/>
              <a:t>T</a:t>
            </a:r>
          </a:p>
          <a:p>
            <a:r>
              <a:rPr lang="en-US" dirty="0"/>
              <a:t>A</a:t>
            </a:r>
          </a:p>
        </p:txBody>
      </p:sp>
      <p:sp>
        <p:nvSpPr>
          <p:cNvPr id="24" name="Oval 23"/>
          <p:cNvSpPr/>
          <p:nvPr/>
        </p:nvSpPr>
        <p:spPr>
          <a:xfrm>
            <a:off x="1012491" y="4187548"/>
            <a:ext cx="381000" cy="381000"/>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ysClr val="windowText" lastClr="000000"/>
                </a:solidFill>
              </a:rPr>
              <a:t>A</a:t>
            </a:r>
            <a:endParaRPr lang="en-US" b="1" dirty="0">
              <a:solidFill>
                <a:sysClr val="windowText" lastClr="000000"/>
              </a:solidFill>
            </a:endParaRPr>
          </a:p>
        </p:txBody>
      </p:sp>
      <p:sp>
        <p:nvSpPr>
          <p:cNvPr id="25" name="Oval 24"/>
          <p:cNvSpPr/>
          <p:nvPr/>
        </p:nvSpPr>
        <p:spPr>
          <a:xfrm>
            <a:off x="1006395" y="4530174"/>
            <a:ext cx="381000" cy="381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G</a:t>
            </a:r>
            <a:endParaRPr lang="en-US" b="1" dirty="0">
              <a:solidFill>
                <a:sysClr val="windowText" lastClr="000000"/>
              </a:solidFill>
            </a:endParaRPr>
          </a:p>
        </p:txBody>
      </p:sp>
      <p:sp>
        <p:nvSpPr>
          <p:cNvPr id="26" name="Oval 25"/>
          <p:cNvSpPr/>
          <p:nvPr/>
        </p:nvSpPr>
        <p:spPr>
          <a:xfrm>
            <a:off x="1006395" y="4772490"/>
            <a:ext cx="381000" cy="381000"/>
          </a:xfrm>
          <a:prstGeom prst="ellipse">
            <a:avLst/>
          </a:prstGeom>
          <a:solidFill>
            <a:srgbClr val="C2C25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ysClr val="windowText" lastClr="000000"/>
                </a:solidFill>
              </a:rPr>
              <a:t>C</a:t>
            </a:r>
            <a:endParaRPr lang="en-US" b="1" dirty="0">
              <a:solidFill>
                <a:sysClr val="windowText" lastClr="000000"/>
              </a:solidFill>
            </a:endParaRPr>
          </a:p>
        </p:txBody>
      </p:sp>
      <p:sp>
        <p:nvSpPr>
          <p:cNvPr id="27" name="Oval 26"/>
          <p:cNvSpPr/>
          <p:nvPr/>
        </p:nvSpPr>
        <p:spPr>
          <a:xfrm>
            <a:off x="1012491" y="5027474"/>
            <a:ext cx="381000" cy="381000"/>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solidFill>
                  <a:sysClr val="windowText" lastClr="000000"/>
                </a:solidFill>
              </a:rPr>
              <a:t>T</a:t>
            </a:r>
            <a:endParaRPr lang="en-US" b="1" dirty="0">
              <a:solidFill>
                <a:sysClr val="windowText" lastClr="000000"/>
              </a:solidFill>
            </a:endParaRPr>
          </a:p>
        </p:txBody>
      </p:sp>
      <p:sp>
        <p:nvSpPr>
          <p:cNvPr id="28" name="Oval 27"/>
          <p:cNvSpPr/>
          <p:nvPr/>
        </p:nvSpPr>
        <p:spPr>
          <a:xfrm>
            <a:off x="1006395" y="5285602"/>
            <a:ext cx="381000" cy="381000"/>
          </a:xfrm>
          <a:prstGeom prst="ellipse">
            <a:avLst/>
          </a:prstGeom>
          <a:solidFill>
            <a:srgbClr val="ED765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solidFill>
                  <a:sysClr val="windowText" lastClr="000000"/>
                </a:solidFill>
              </a:rPr>
              <a:t>T</a:t>
            </a:r>
            <a:endParaRPr lang="en-US" b="1" dirty="0">
              <a:solidFill>
                <a:sysClr val="windowText" lastClr="000000"/>
              </a:solidFill>
            </a:endParaRPr>
          </a:p>
        </p:txBody>
      </p:sp>
      <p:sp>
        <p:nvSpPr>
          <p:cNvPr id="29" name="Oval 28"/>
          <p:cNvSpPr/>
          <p:nvPr/>
        </p:nvSpPr>
        <p:spPr>
          <a:xfrm>
            <a:off x="1006395" y="5562600"/>
            <a:ext cx="381000" cy="381000"/>
          </a:xfrm>
          <a:prstGeom prst="ellipse">
            <a:avLst/>
          </a:prstGeom>
          <a:solidFill>
            <a:srgbClr val="C08A4E"/>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ysClr val="windowText" lastClr="000000"/>
                </a:solidFill>
              </a:rPr>
              <a:t>A</a:t>
            </a:r>
            <a:endParaRPr lang="en-US" b="1" dirty="0">
              <a:solidFill>
                <a:sysClr val="windowText" lastClr="000000"/>
              </a:solidFill>
            </a:endParaRPr>
          </a:p>
        </p:txBody>
      </p:sp>
      <p:cxnSp>
        <p:nvCxnSpPr>
          <p:cNvPr id="31" name="Straight Arrow Connector 30"/>
          <p:cNvCxnSpPr/>
          <p:nvPr/>
        </p:nvCxnSpPr>
        <p:spPr>
          <a:xfrm>
            <a:off x="2986071" y="4911174"/>
            <a:ext cx="1219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4217463" y="4695379"/>
            <a:ext cx="1268937" cy="369332"/>
          </a:xfrm>
          <a:prstGeom prst="rect">
            <a:avLst/>
          </a:prstGeom>
          <a:noFill/>
        </p:spPr>
        <p:txBody>
          <a:bodyPr wrap="none" rtlCol="0">
            <a:spAutoFit/>
          </a:bodyPr>
          <a:lstStyle/>
          <a:p>
            <a:r>
              <a:rPr lang="en-US" dirty="0" smtClean="0"/>
              <a:t>Asynchrony</a:t>
            </a:r>
            <a:endParaRPr lang="en-US" dirty="0"/>
          </a:p>
        </p:txBody>
      </p:sp>
      <p:sp>
        <p:nvSpPr>
          <p:cNvPr id="33" name="Oval 32"/>
          <p:cNvSpPr/>
          <p:nvPr/>
        </p:nvSpPr>
        <p:spPr>
          <a:xfrm>
            <a:off x="6371844" y="3390900"/>
            <a:ext cx="3810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ysClr val="windowText" lastClr="000000"/>
                </a:solidFill>
              </a:rPr>
              <a:t>A</a:t>
            </a:r>
            <a:endParaRPr lang="en-US" b="1" dirty="0">
              <a:solidFill>
                <a:sysClr val="windowText" lastClr="000000"/>
              </a:solidFill>
            </a:endParaRPr>
          </a:p>
        </p:txBody>
      </p:sp>
      <p:sp>
        <p:nvSpPr>
          <p:cNvPr id="34" name="Oval 33"/>
          <p:cNvSpPr/>
          <p:nvPr/>
        </p:nvSpPr>
        <p:spPr>
          <a:xfrm>
            <a:off x="6888480" y="3393948"/>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G</a:t>
            </a:r>
            <a:endParaRPr lang="en-US" b="1" dirty="0">
              <a:solidFill>
                <a:sysClr val="windowText" lastClr="000000"/>
              </a:solidFill>
            </a:endParaRPr>
          </a:p>
        </p:txBody>
      </p:sp>
      <p:sp>
        <p:nvSpPr>
          <p:cNvPr id="35" name="Oval 34"/>
          <p:cNvSpPr/>
          <p:nvPr/>
        </p:nvSpPr>
        <p:spPr>
          <a:xfrm>
            <a:off x="7447788" y="3390900"/>
            <a:ext cx="381000" cy="381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ysClr val="windowText" lastClr="000000"/>
                </a:solidFill>
              </a:rPr>
              <a:t>C</a:t>
            </a:r>
            <a:endParaRPr lang="en-US" b="1" dirty="0">
              <a:solidFill>
                <a:sysClr val="windowText" lastClr="000000"/>
              </a:solidFill>
            </a:endParaRPr>
          </a:p>
        </p:txBody>
      </p:sp>
      <p:sp>
        <p:nvSpPr>
          <p:cNvPr id="36" name="Oval 35"/>
          <p:cNvSpPr/>
          <p:nvPr/>
        </p:nvSpPr>
        <p:spPr>
          <a:xfrm>
            <a:off x="7972044" y="33909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solidFill>
                  <a:sysClr val="windowText" lastClr="000000"/>
                </a:solidFill>
              </a:rPr>
              <a:t>T</a:t>
            </a:r>
            <a:endParaRPr lang="en-US" b="1" dirty="0">
              <a:solidFill>
                <a:sysClr val="windowText" lastClr="000000"/>
              </a:solidFill>
            </a:endParaRPr>
          </a:p>
        </p:txBody>
      </p:sp>
      <p:sp>
        <p:nvSpPr>
          <p:cNvPr id="37" name="Oval 36"/>
          <p:cNvSpPr/>
          <p:nvPr/>
        </p:nvSpPr>
        <p:spPr>
          <a:xfrm>
            <a:off x="5506770" y="4735411"/>
            <a:ext cx="381000" cy="381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ysClr val="windowText" lastClr="000000"/>
                </a:solidFill>
              </a:rPr>
              <a:t>C</a:t>
            </a:r>
            <a:endParaRPr lang="en-US" b="1" dirty="0">
              <a:solidFill>
                <a:sysClr val="windowText" lastClr="000000"/>
              </a:solidFill>
            </a:endParaRPr>
          </a:p>
        </p:txBody>
      </p:sp>
      <p:sp>
        <p:nvSpPr>
          <p:cNvPr id="38" name="Oval 37"/>
          <p:cNvSpPr/>
          <p:nvPr/>
        </p:nvSpPr>
        <p:spPr>
          <a:xfrm>
            <a:off x="6362323" y="4735411"/>
            <a:ext cx="381000" cy="381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ysClr val="windowText" lastClr="000000"/>
                </a:solidFill>
              </a:rPr>
              <a:t>C</a:t>
            </a:r>
            <a:endParaRPr lang="en-US" b="1" dirty="0">
              <a:solidFill>
                <a:sysClr val="windowText" lastClr="000000"/>
              </a:solidFill>
            </a:endParaRPr>
          </a:p>
        </p:txBody>
      </p:sp>
      <p:sp>
        <p:nvSpPr>
          <p:cNvPr id="39" name="Oval 38"/>
          <p:cNvSpPr/>
          <p:nvPr/>
        </p:nvSpPr>
        <p:spPr>
          <a:xfrm>
            <a:off x="6802170" y="4735411"/>
            <a:ext cx="381000" cy="381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ysClr val="windowText" lastClr="000000"/>
                </a:solidFill>
              </a:rPr>
              <a:t>C</a:t>
            </a:r>
            <a:endParaRPr lang="en-US" b="1" dirty="0">
              <a:solidFill>
                <a:sysClr val="windowText" lastClr="000000"/>
              </a:solidFill>
            </a:endParaRPr>
          </a:p>
        </p:txBody>
      </p:sp>
      <p:sp>
        <p:nvSpPr>
          <p:cNvPr id="40" name="Oval 39"/>
          <p:cNvSpPr/>
          <p:nvPr/>
        </p:nvSpPr>
        <p:spPr>
          <a:xfrm>
            <a:off x="5943600" y="4735411"/>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solidFill>
                  <a:sysClr val="windowText" lastClr="000000"/>
                </a:solidFill>
              </a:rPr>
              <a:t>T</a:t>
            </a:r>
            <a:endParaRPr lang="en-US" b="1" dirty="0">
              <a:solidFill>
                <a:sysClr val="windowText" lastClr="000000"/>
              </a:solidFill>
            </a:endParaRPr>
          </a:p>
        </p:txBody>
      </p:sp>
      <p:sp>
        <p:nvSpPr>
          <p:cNvPr id="41" name="Oval 40"/>
          <p:cNvSpPr/>
          <p:nvPr/>
        </p:nvSpPr>
        <p:spPr>
          <a:xfrm>
            <a:off x="7972044" y="4756319"/>
            <a:ext cx="381000" cy="381000"/>
          </a:xfrm>
          <a:prstGeom prst="ellipse">
            <a:avLst/>
          </a:prstGeom>
          <a:solidFill>
            <a:srgbClr val="C2C25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ysClr val="windowText" lastClr="000000"/>
                </a:solidFill>
              </a:rPr>
              <a:t>C</a:t>
            </a:r>
            <a:endParaRPr lang="en-US" b="1" dirty="0">
              <a:solidFill>
                <a:sysClr val="windowText" lastClr="000000"/>
              </a:solidFill>
            </a:endParaRPr>
          </a:p>
        </p:txBody>
      </p:sp>
      <p:sp>
        <p:nvSpPr>
          <p:cNvPr id="17" name="Right Arrow 16"/>
          <p:cNvSpPr/>
          <p:nvPr/>
        </p:nvSpPr>
        <p:spPr>
          <a:xfrm>
            <a:off x="7301635" y="4807727"/>
            <a:ext cx="455118" cy="293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449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fade">
                                      <p:cBhvr>
                                        <p:cTn id="34" dur="500"/>
                                        <p:tgtEl>
                                          <p:spTgt spid="4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500"/>
                                        <p:tgtEl>
                                          <p:spTgt spid="3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wipe(up)">
                                      <p:cBhvr>
                                        <p:cTn id="48" dur="500"/>
                                        <p:tgtEl>
                                          <p:spTgt spid="25"/>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up)">
                                      <p:cBhvr>
                                        <p:cTn id="51" dur="500"/>
                                        <p:tgtEl>
                                          <p:spTgt spid="26"/>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up)">
                                      <p:cBhvr>
                                        <p:cTn id="54" dur="500"/>
                                        <p:tgtEl>
                                          <p:spTgt spid="27"/>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wipe(up)">
                                      <p:cBhvr>
                                        <p:cTn id="57" dur="500"/>
                                        <p:tgtEl>
                                          <p:spTgt spid="28"/>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up)">
                                      <p:cBhvr>
                                        <p:cTn id="6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P spid="22" grpId="0"/>
      <p:bldP spid="23" grpId="0"/>
      <p:bldP spid="24" grpId="0" animBg="1"/>
      <p:bldP spid="25" grpId="0" animBg="1"/>
      <p:bldP spid="26" grpId="0" animBg="1"/>
      <p:bldP spid="27" grpId="0" animBg="1"/>
      <p:bldP spid="28" grpId="0" animBg="1"/>
      <p:bldP spid="29" grpId="0" animBg="1"/>
      <p:bldP spid="32" grpId="0"/>
      <p:bldP spid="37" grpId="0" animBg="1"/>
      <p:bldP spid="38" grpId="0" animBg="1"/>
      <p:bldP spid="39" grpId="0" animBg="1"/>
      <p:bldP spid="40" grpId="0" animBg="1"/>
      <p:bldP spid="41"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PHRED program</a:t>
            </a:r>
            <a:endParaRPr lang="en-US" dirty="0"/>
          </a:p>
        </p:txBody>
      </p:sp>
      <p:sp>
        <p:nvSpPr>
          <p:cNvPr id="3" name="Rectangle 2"/>
          <p:cNvSpPr/>
          <p:nvPr/>
        </p:nvSpPr>
        <p:spPr>
          <a:xfrm>
            <a:off x="381000" y="1447800"/>
            <a:ext cx="8077200" cy="646331"/>
          </a:xfrm>
          <a:prstGeom prst="rect">
            <a:avLst/>
          </a:prstGeom>
        </p:spPr>
        <p:txBody>
          <a:bodyPr wrap="square">
            <a:spAutoFit/>
          </a:bodyPr>
          <a:lstStyle/>
          <a:p>
            <a:r>
              <a:rPr lang="en-US" dirty="0"/>
              <a:t>The PHRED software reads DNA sequencing trace files</a:t>
            </a:r>
            <a:r>
              <a:rPr lang="en-US" dirty="0" smtClean="0"/>
              <a:t>, calls </a:t>
            </a:r>
            <a:r>
              <a:rPr lang="en-US" dirty="0"/>
              <a:t>bases and assigns a quality value to each base </a:t>
            </a:r>
            <a:r>
              <a:rPr lang="en-US" dirty="0" smtClean="0"/>
              <a:t>called (</a:t>
            </a:r>
            <a:r>
              <a:rPr lang="en-US" dirty="0"/>
              <a:t>9,10).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8873" y="2667000"/>
            <a:ext cx="42957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 y="3696408"/>
            <a:ext cx="3092770" cy="461665"/>
          </a:xfrm>
          <a:prstGeom prst="rect">
            <a:avLst/>
          </a:prstGeom>
          <a:noFill/>
        </p:spPr>
        <p:txBody>
          <a:bodyPr wrap="none" rtlCol="0">
            <a:spAutoFit/>
          </a:bodyPr>
          <a:lstStyle/>
          <a:p>
            <a:r>
              <a:rPr lang="en-US" sz="2400" i="1" dirty="0" err="1" smtClean="0"/>
              <a:t>P</a:t>
            </a:r>
            <a:r>
              <a:rPr lang="en-US" sz="2400" i="1" baseline="-25000" dirty="0" err="1" smtClean="0"/>
              <a:t>e</a:t>
            </a:r>
            <a:r>
              <a:rPr lang="en-US" sz="2400" i="1" dirty="0" smtClean="0"/>
              <a:t> = probability of error</a:t>
            </a:r>
            <a:endParaRPr lang="en-US" sz="2400" i="1" baseline="-25000" dirty="0"/>
          </a:p>
        </p:txBody>
      </p:sp>
      <p:sp>
        <p:nvSpPr>
          <p:cNvPr id="6" name="Rectangle 5"/>
          <p:cNvSpPr/>
          <p:nvPr/>
        </p:nvSpPr>
        <p:spPr>
          <a:xfrm>
            <a:off x="606137" y="4202668"/>
            <a:ext cx="5205464" cy="369332"/>
          </a:xfrm>
          <a:prstGeom prst="rect">
            <a:avLst/>
          </a:prstGeom>
        </p:spPr>
        <p:txBody>
          <a:bodyPr wrap="none">
            <a:spAutoFit/>
          </a:bodyPr>
          <a:lstStyle/>
          <a:p>
            <a:r>
              <a:rPr lang="en-US" b="1" dirty="0"/>
              <a:t>QUAL </a:t>
            </a:r>
            <a:r>
              <a:rPr lang="en-US" b="1" dirty="0" smtClean="0"/>
              <a:t>format: </a:t>
            </a:r>
            <a:r>
              <a:rPr lang="en-US" dirty="0" smtClean="0"/>
              <a:t>stores PHRED quality scores as integers</a:t>
            </a:r>
            <a:endParaRPr lang="en-US" b="1" dirty="0"/>
          </a:p>
        </p:txBody>
      </p:sp>
      <p:sp>
        <p:nvSpPr>
          <p:cNvPr id="9" name="Rectangle 8"/>
          <p:cNvSpPr/>
          <p:nvPr/>
        </p:nvSpPr>
        <p:spPr>
          <a:xfrm>
            <a:off x="838200" y="4646575"/>
            <a:ext cx="7620000" cy="1815882"/>
          </a:xfrm>
          <a:prstGeom prst="rect">
            <a:avLst/>
          </a:prstGeom>
        </p:spPr>
        <p:txBody>
          <a:bodyPr wrap="square">
            <a:spAutoFit/>
          </a:bodyPr>
          <a:lstStyle/>
          <a:p>
            <a:r>
              <a:rPr lang="en-US" sz="1400" dirty="0" smtClean="0"/>
              <a:t>&gt;</a:t>
            </a:r>
            <a:r>
              <a:rPr lang="en-US" sz="1400" dirty="0"/>
              <a:t>SRR014849.1 EIXKN4201CFU84 length=93</a:t>
            </a:r>
          </a:p>
          <a:p>
            <a:r>
              <a:rPr lang="en-US" sz="1400" dirty="0" smtClean="0"/>
              <a:t>GGGGGGGGGGGGGGGGCTTTTTTTGTTTGGAACCGAAAGGGTTTTGAATTTCAAACCCTTTTCGGTTTCCAACCTCCAAAGCAATGCCAATA</a:t>
            </a:r>
            <a:endParaRPr lang="en-US" sz="1400" dirty="0"/>
          </a:p>
          <a:p>
            <a:endParaRPr lang="en-US" sz="1400" dirty="0" smtClean="0"/>
          </a:p>
          <a:p>
            <a:r>
              <a:rPr lang="en-US" sz="1400" dirty="0" smtClean="0"/>
              <a:t>&gt;</a:t>
            </a:r>
            <a:r>
              <a:rPr lang="en-US" sz="1400" dirty="0"/>
              <a:t>SRR014849.1 EIXKN4201CFU84 length=93</a:t>
            </a:r>
          </a:p>
          <a:p>
            <a:r>
              <a:rPr lang="en-US" sz="1400" dirty="0"/>
              <a:t>18 10 5 3 2 1 1 1 1 1 1 1 1 1 1 1 22 </a:t>
            </a:r>
            <a:r>
              <a:rPr lang="en-US" sz="1400" dirty="0" smtClean="0"/>
              <a:t>37 31 </a:t>
            </a:r>
            <a:r>
              <a:rPr lang="en-US" sz="1400" dirty="0"/>
              <a:t>22 16 11 6 1 26 34 30 11 33 26 30 </a:t>
            </a:r>
            <a:r>
              <a:rPr lang="en-US" sz="1400" dirty="0" smtClean="0"/>
              <a:t>21 33 </a:t>
            </a:r>
            <a:r>
              <a:rPr lang="en-US" sz="1400" dirty="0"/>
              <a:t>26 25 36 32 16 36 32 16 36 32 20 </a:t>
            </a:r>
            <a:r>
              <a:rPr lang="en-US" sz="1400" dirty="0" smtClean="0"/>
              <a:t>6 24 </a:t>
            </a:r>
            <a:r>
              <a:rPr lang="en-US" sz="1400" dirty="0"/>
              <a:t>33 25 30 25 2 24 36 32 15 35 31 </a:t>
            </a:r>
            <a:r>
              <a:rPr lang="en-US" sz="1400" dirty="0" smtClean="0"/>
              <a:t>17 36 </a:t>
            </a:r>
            <a:r>
              <a:rPr lang="en-US" sz="1400" dirty="0"/>
              <a:t>32 20 6 25 29 20 30 25 4 32 26 32 </a:t>
            </a:r>
            <a:r>
              <a:rPr lang="en-US" sz="1400" dirty="0" smtClean="0"/>
              <a:t>23 32 </a:t>
            </a:r>
            <a:r>
              <a:rPr lang="en-US" sz="1400" dirty="0"/>
              <a:t>26 30 24 33 26 35 31 14 28 27 30 </a:t>
            </a:r>
            <a:r>
              <a:rPr lang="en-US" sz="1400" dirty="0" smtClean="0"/>
              <a:t>22 28 </a:t>
            </a:r>
            <a:r>
              <a:rPr lang="en-US" sz="1400" dirty="0"/>
              <a:t>24 27 17 32 23 28 28</a:t>
            </a:r>
          </a:p>
        </p:txBody>
      </p:sp>
    </p:spTree>
    <p:extLst>
      <p:ext uri="{BB962C8B-B14F-4D97-AF65-F5344CB8AC3E}">
        <p14:creationId xmlns:p14="http://schemas.microsoft.com/office/powerpoint/2010/main" val="1715439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81" y="100308"/>
            <a:ext cx="8229600" cy="715962"/>
          </a:xfrm>
        </p:spPr>
        <p:txBody>
          <a:bodyPr>
            <a:normAutofit fontScale="90000"/>
          </a:bodyPr>
          <a:lstStyle/>
          <a:p>
            <a:r>
              <a:rPr lang="en-US" dirty="0" smtClean="0"/>
              <a:t>FASTQ format</a:t>
            </a:r>
            <a:endParaRPr lang="en-US" dirty="0"/>
          </a:p>
        </p:txBody>
      </p:sp>
      <p:sp>
        <p:nvSpPr>
          <p:cNvPr id="4" name="Rectangle 3"/>
          <p:cNvSpPr/>
          <p:nvPr/>
        </p:nvSpPr>
        <p:spPr>
          <a:xfrm>
            <a:off x="304800" y="803701"/>
            <a:ext cx="8305800" cy="830997"/>
          </a:xfrm>
          <a:prstGeom prst="rect">
            <a:avLst/>
          </a:prstGeom>
        </p:spPr>
        <p:txBody>
          <a:bodyPr wrap="square">
            <a:spAutoFit/>
          </a:bodyPr>
          <a:lstStyle/>
          <a:p>
            <a:r>
              <a:rPr lang="en-US" sz="1600" dirty="0"/>
              <a:t>The FASTQ format was invented at the turn of </a:t>
            </a:r>
            <a:r>
              <a:rPr lang="en-US" sz="1600" dirty="0" smtClean="0"/>
              <a:t>the century </a:t>
            </a:r>
            <a:r>
              <a:rPr lang="en-US" sz="1600" dirty="0"/>
              <a:t>at the </a:t>
            </a:r>
            <a:r>
              <a:rPr lang="en-US" sz="1600" dirty="0" err="1"/>
              <a:t>Wellcome</a:t>
            </a:r>
            <a:r>
              <a:rPr lang="en-US" sz="1600" dirty="0"/>
              <a:t> Trust Sanger Institute by </a:t>
            </a:r>
            <a:r>
              <a:rPr lang="en-US" sz="1600" dirty="0" smtClean="0"/>
              <a:t>Jim </a:t>
            </a:r>
            <a:r>
              <a:rPr lang="en-US" sz="1600" dirty="0" err="1" smtClean="0"/>
              <a:t>Mullikin</a:t>
            </a:r>
            <a:r>
              <a:rPr lang="en-US" sz="1600" dirty="0"/>
              <a:t>, gradually </a:t>
            </a:r>
            <a:r>
              <a:rPr lang="en-US" sz="1600" dirty="0" smtClean="0"/>
              <a:t> disseminated</a:t>
            </a:r>
            <a:r>
              <a:rPr lang="en-US" sz="1600" dirty="0"/>
              <a:t>, but never formally </a:t>
            </a:r>
            <a:r>
              <a:rPr lang="en-US" sz="1600" dirty="0" smtClean="0"/>
              <a:t>documented </a:t>
            </a:r>
            <a:r>
              <a:rPr lang="fr-FR" sz="1600" dirty="0" smtClean="0"/>
              <a:t>(</a:t>
            </a:r>
            <a:r>
              <a:rPr lang="fr-FR" sz="1600" dirty="0"/>
              <a:t>Antony V. Cox, Sanger Institute, </a:t>
            </a:r>
            <a:r>
              <a:rPr lang="fr-FR" sz="1600" dirty="0" err="1"/>
              <a:t>personal</a:t>
            </a:r>
            <a:r>
              <a:rPr lang="fr-FR" sz="1600" dirty="0"/>
              <a:t> </a:t>
            </a:r>
            <a:r>
              <a:rPr lang="fr-FR" sz="1600" dirty="0" smtClean="0"/>
              <a:t>communication </a:t>
            </a:r>
            <a:r>
              <a:rPr lang="en-US" sz="1600" dirty="0" smtClean="0"/>
              <a:t>2009</a:t>
            </a:r>
            <a:r>
              <a:rPr lang="en-US" sz="1600" dirty="0"/>
              <a:t>).</a:t>
            </a:r>
          </a:p>
        </p:txBody>
      </p:sp>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062161"/>
            <a:ext cx="4286250" cy="273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descr="Image result for Fast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3275" y="3048000"/>
            <a:ext cx="5267325" cy="2962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72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4081" y="100308"/>
            <a:ext cx="8229600" cy="715962"/>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FF0000"/>
                </a:solidFill>
              </a:rPr>
              <a:t>‘</a:t>
            </a:r>
            <a:r>
              <a:rPr lang="en-US" dirty="0" err="1" smtClean="0">
                <a:solidFill>
                  <a:srgbClr val="FF0000"/>
                </a:solidFill>
              </a:rPr>
              <a:t>fastq</a:t>
            </a:r>
            <a:r>
              <a:rPr lang="en-US" dirty="0" smtClean="0">
                <a:solidFill>
                  <a:srgbClr val="FF0000"/>
                </a:solidFill>
              </a:rPr>
              <a:t>-sanger’</a:t>
            </a:r>
            <a:r>
              <a:rPr lang="en-US" dirty="0" smtClean="0"/>
              <a:t> quality score format</a:t>
            </a:r>
            <a:endParaRPr lang="en-US" dirty="0"/>
          </a:p>
        </p:txBody>
      </p:sp>
      <p:sp>
        <p:nvSpPr>
          <p:cNvPr id="3" name="TextBox 2"/>
          <p:cNvSpPr txBox="1"/>
          <p:nvPr/>
        </p:nvSpPr>
        <p:spPr>
          <a:xfrm>
            <a:off x="304800" y="1230868"/>
            <a:ext cx="4233467" cy="369332"/>
          </a:xfrm>
          <a:prstGeom prst="rect">
            <a:avLst/>
          </a:prstGeom>
          <a:noFill/>
        </p:spPr>
        <p:txBody>
          <a:bodyPr wrap="none" rtlCol="0">
            <a:spAutoFit/>
          </a:bodyPr>
          <a:lstStyle/>
          <a:p>
            <a:r>
              <a:rPr lang="en-US" b="1" dirty="0" smtClean="0"/>
              <a:t>Stores PHRED scores as a single character:</a:t>
            </a:r>
            <a:endParaRPr lang="en-US" b="1" dirty="0" smtClean="0">
              <a:solidFill>
                <a:srgbClr val="FF0000"/>
              </a:solidFill>
            </a:endParaRPr>
          </a:p>
        </p:txBody>
      </p:sp>
      <p:pic>
        <p:nvPicPr>
          <p:cNvPr id="4" name="Picture 2" descr="Image result for ASCI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6324600" cy="4585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548490" y="1698998"/>
            <a:ext cx="1978427" cy="1477328"/>
          </a:xfrm>
          <a:prstGeom prst="rect">
            <a:avLst/>
          </a:prstGeom>
          <a:solidFill>
            <a:schemeClr val="bg1"/>
          </a:solidFill>
        </p:spPr>
        <p:txBody>
          <a:bodyPr wrap="none">
            <a:spAutoFit/>
          </a:bodyPr>
          <a:lstStyle/>
          <a:p>
            <a:r>
              <a:rPr lang="en-US" b="1" dirty="0" smtClean="0"/>
              <a:t>ASCII space 33-126</a:t>
            </a:r>
          </a:p>
          <a:p>
            <a:r>
              <a:rPr lang="en-US" b="1" dirty="0" smtClean="0"/>
              <a:t>=</a:t>
            </a:r>
          </a:p>
          <a:p>
            <a:r>
              <a:rPr lang="en-US" b="1" dirty="0" smtClean="0"/>
              <a:t>PHRED scores 0-93</a:t>
            </a:r>
          </a:p>
          <a:p>
            <a:r>
              <a:rPr lang="en-US" b="1" dirty="0" smtClean="0"/>
              <a:t>=</a:t>
            </a:r>
          </a:p>
          <a:p>
            <a:r>
              <a:rPr lang="en-US" b="1" dirty="0" err="1" smtClean="0"/>
              <a:t>P</a:t>
            </a:r>
            <a:r>
              <a:rPr lang="en-US" b="1" baseline="-25000" dirty="0" err="1" smtClean="0"/>
              <a:t>e</a:t>
            </a:r>
            <a:r>
              <a:rPr lang="en-US" b="1" dirty="0" smtClean="0"/>
              <a:t> in 1 - 10</a:t>
            </a:r>
            <a:r>
              <a:rPr lang="en-US" b="1" baseline="30000" dirty="0" smtClean="0"/>
              <a:t>-9.3</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6401" y="3323211"/>
            <a:ext cx="1981200" cy="263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0654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a:t>
            </a:r>
            <a:r>
              <a:rPr lang="en-US" dirty="0" err="1" smtClean="0">
                <a:solidFill>
                  <a:srgbClr val="FF0000"/>
                </a:solidFill>
              </a:rPr>
              <a:t>solexa-fastq</a:t>
            </a:r>
            <a:r>
              <a:rPr lang="en-US" dirty="0" smtClean="0">
                <a:solidFill>
                  <a:srgbClr val="FF0000"/>
                </a:solidFill>
              </a:rPr>
              <a:t>’</a:t>
            </a:r>
            <a:r>
              <a:rPr lang="en-US" dirty="0" smtClean="0"/>
              <a:t> quality score format</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0"/>
            <a:ext cx="552450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2199" y="3877270"/>
            <a:ext cx="4772025" cy="115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85800" y="1219200"/>
            <a:ext cx="3055901" cy="369332"/>
          </a:xfrm>
          <a:prstGeom prst="rect">
            <a:avLst/>
          </a:prstGeom>
          <a:noFill/>
        </p:spPr>
        <p:txBody>
          <a:bodyPr wrap="none" rtlCol="0">
            <a:spAutoFit/>
          </a:bodyPr>
          <a:lstStyle/>
          <a:p>
            <a:r>
              <a:rPr lang="en-US" b="1" dirty="0" err="1" smtClean="0"/>
              <a:t>Solexa</a:t>
            </a:r>
            <a:r>
              <a:rPr lang="en-US" b="1" dirty="0" smtClean="0"/>
              <a:t> quality score definition</a:t>
            </a:r>
            <a:endParaRPr lang="en-US" b="1" dirty="0"/>
          </a:p>
        </p:txBody>
      </p:sp>
      <p:sp>
        <p:nvSpPr>
          <p:cNvPr id="6" name="TextBox 5"/>
          <p:cNvSpPr txBox="1"/>
          <p:nvPr/>
        </p:nvSpPr>
        <p:spPr>
          <a:xfrm>
            <a:off x="685800" y="3625929"/>
            <a:ext cx="1596399" cy="369332"/>
          </a:xfrm>
          <a:prstGeom prst="rect">
            <a:avLst/>
          </a:prstGeom>
          <a:noFill/>
        </p:spPr>
        <p:txBody>
          <a:bodyPr wrap="none" rtlCol="0">
            <a:spAutoFit/>
          </a:bodyPr>
          <a:lstStyle/>
          <a:p>
            <a:r>
              <a:rPr lang="en-US" b="1" dirty="0" smtClean="0"/>
              <a:t>Score mapping</a:t>
            </a:r>
            <a:endParaRPr lang="en-US" b="1" dirty="0"/>
          </a:p>
        </p:txBody>
      </p:sp>
      <p:sp>
        <p:nvSpPr>
          <p:cNvPr id="4" name="Rectangle 3"/>
          <p:cNvSpPr/>
          <p:nvPr/>
        </p:nvSpPr>
        <p:spPr>
          <a:xfrm>
            <a:off x="304800" y="5477470"/>
            <a:ext cx="6553200" cy="923330"/>
          </a:xfrm>
          <a:prstGeom prst="rect">
            <a:avLst/>
          </a:prstGeom>
        </p:spPr>
        <p:txBody>
          <a:bodyPr wrap="square">
            <a:spAutoFit/>
          </a:bodyPr>
          <a:lstStyle/>
          <a:p>
            <a:pPr marL="285750" indent="-285750">
              <a:buFont typeface="Arial" pitchFamily="34" charset="0"/>
              <a:buChar char="•"/>
            </a:pPr>
            <a:r>
              <a:rPr lang="en-US" dirty="0" smtClean="0"/>
              <a:t>Interchangeable scores for PHRED and </a:t>
            </a:r>
            <a:r>
              <a:rPr lang="en-US" dirty="0" err="1" smtClean="0"/>
              <a:t>Solexa</a:t>
            </a:r>
            <a:r>
              <a:rPr lang="en-US" dirty="0" smtClean="0"/>
              <a:t> for values &gt; 10</a:t>
            </a:r>
          </a:p>
          <a:p>
            <a:pPr marL="285750" indent="-285750">
              <a:buFont typeface="Arial" pitchFamily="34" charset="0"/>
              <a:buChar char="•"/>
            </a:pPr>
            <a:r>
              <a:rPr lang="en-US" dirty="0" smtClean="0"/>
              <a:t>Scores can go down to -5. </a:t>
            </a:r>
          </a:p>
          <a:p>
            <a:pPr marL="285750" indent="-285750">
              <a:buFont typeface="Arial" pitchFamily="34" charset="0"/>
              <a:buChar char="•"/>
            </a:pPr>
            <a:r>
              <a:rPr lang="en-US" dirty="0" smtClean="0"/>
              <a:t>The ASCII range 59-126 (</a:t>
            </a:r>
            <a:r>
              <a:rPr lang="en-US" dirty="0" err="1" smtClean="0"/>
              <a:t>Solexa</a:t>
            </a:r>
            <a:r>
              <a:rPr lang="en-US" dirty="0" smtClean="0"/>
              <a:t> values -5 to 62)</a:t>
            </a:r>
            <a:endParaRPr lang="en-US" dirty="0"/>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822229"/>
            <a:ext cx="42957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09600" y="2514600"/>
            <a:ext cx="2353273" cy="369332"/>
          </a:xfrm>
          <a:prstGeom prst="rect">
            <a:avLst/>
          </a:prstGeom>
          <a:noFill/>
        </p:spPr>
        <p:txBody>
          <a:bodyPr wrap="none" rtlCol="0">
            <a:spAutoFit/>
          </a:bodyPr>
          <a:lstStyle/>
          <a:p>
            <a:r>
              <a:rPr lang="en-US" b="1" dirty="0" smtClean="0"/>
              <a:t>Compare with Sanger: </a:t>
            </a:r>
            <a:endParaRPr lang="en-US" b="1" dirty="0"/>
          </a:p>
        </p:txBody>
      </p:sp>
    </p:spTree>
    <p:extLst>
      <p:ext uri="{BB962C8B-B14F-4D97-AF65-F5344CB8AC3E}">
        <p14:creationId xmlns:p14="http://schemas.microsoft.com/office/powerpoint/2010/main" val="504675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a:t>
            </a:r>
            <a:r>
              <a:rPr lang="en-US" dirty="0" err="1" smtClean="0">
                <a:solidFill>
                  <a:srgbClr val="FF0000"/>
                </a:solidFill>
              </a:rPr>
              <a:t>fastq-illumina</a:t>
            </a:r>
            <a:r>
              <a:rPr lang="en-US" dirty="0" smtClean="0">
                <a:solidFill>
                  <a:srgbClr val="FF0000"/>
                </a:solidFill>
              </a:rPr>
              <a:t>’</a:t>
            </a:r>
            <a:r>
              <a:rPr lang="en-US" dirty="0" smtClean="0"/>
              <a:t> quality score format</a:t>
            </a:r>
            <a:endParaRPr lang="en-US" dirty="0"/>
          </a:p>
        </p:txBody>
      </p:sp>
      <p:sp>
        <p:nvSpPr>
          <p:cNvPr id="5" name="TextBox 4"/>
          <p:cNvSpPr txBox="1"/>
          <p:nvPr/>
        </p:nvSpPr>
        <p:spPr>
          <a:xfrm>
            <a:off x="762000" y="1524000"/>
            <a:ext cx="6585329" cy="2126864"/>
          </a:xfrm>
          <a:prstGeom prst="rect">
            <a:avLst/>
          </a:prstGeom>
          <a:noFill/>
        </p:spPr>
        <p:txBody>
          <a:bodyPr wrap="none" rtlCol="0">
            <a:spAutoFit/>
          </a:bodyPr>
          <a:lstStyle/>
          <a:p>
            <a:pPr marL="285750" indent="-285750">
              <a:lnSpc>
                <a:spcPct val="150000"/>
              </a:lnSpc>
              <a:buFont typeface="Arial" pitchFamily="34" charset="0"/>
              <a:buChar char="•"/>
            </a:pPr>
            <a:r>
              <a:rPr lang="en-US" dirty="0" err="1" smtClean="0"/>
              <a:t>Illumina</a:t>
            </a:r>
            <a:r>
              <a:rPr lang="en-US" dirty="0" smtClean="0"/>
              <a:t> 1.3+ machines</a:t>
            </a:r>
          </a:p>
          <a:p>
            <a:pPr marL="285750" indent="-285750">
              <a:lnSpc>
                <a:spcPct val="150000"/>
              </a:lnSpc>
              <a:buFont typeface="Arial" pitchFamily="34" charset="0"/>
              <a:buChar char="•"/>
            </a:pPr>
            <a:r>
              <a:rPr lang="en-US" dirty="0" smtClean="0"/>
              <a:t>Used PHRED quality scores (not </a:t>
            </a:r>
            <a:r>
              <a:rPr lang="en-US" dirty="0" err="1" smtClean="0"/>
              <a:t>Solexa</a:t>
            </a:r>
            <a:r>
              <a:rPr lang="en-US" dirty="0" smtClean="0"/>
              <a:t>)</a:t>
            </a:r>
          </a:p>
          <a:p>
            <a:pPr marL="285750" indent="-285750">
              <a:lnSpc>
                <a:spcPct val="150000"/>
              </a:lnSpc>
              <a:buFont typeface="Arial" pitchFamily="34" charset="0"/>
              <a:buChar char="•"/>
            </a:pPr>
            <a:r>
              <a:rPr lang="en-US" dirty="0" smtClean="0"/>
              <a:t>But used offset of 64, instead of 33 (like in Sanger format) =&gt; </a:t>
            </a:r>
          </a:p>
          <a:p>
            <a:pPr marL="285750" indent="-285750">
              <a:lnSpc>
                <a:spcPct val="150000"/>
              </a:lnSpc>
              <a:buFont typeface="Arial" pitchFamily="34" charset="0"/>
              <a:buChar char="•"/>
            </a:pPr>
            <a:r>
              <a:rPr lang="en-US" dirty="0" smtClean="0"/>
              <a:t>Holds PHRED scores 0 to 62 (ASCII 64-126)</a:t>
            </a:r>
          </a:p>
          <a:p>
            <a:pPr marL="285750" indent="-285750">
              <a:lnSpc>
                <a:spcPct val="150000"/>
              </a:lnSpc>
              <a:buFont typeface="Arial" pitchFamily="34" charset="0"/>
              <a:buChar char="•"/>
            </a:pPr>
            <a:r>
              <a:rPr lang="en-US" dirty="0" smtClean="0"/>
              <a:t>Currently raw </a:t>
            </a:r>
            <a:r>
              <a:rPr lang="en-US" dirty="0" err="1" smtClean="0"/>
              <a:t>Illumina</a:t>
            </a:r>
            <a:r>
              <a:rPr lang="en-US" dirty="0" smtClean="0"/>
              <a:t> data scores are expected in the range 0-40</a:t>
            </a:r>
            <a:endParaRPr lang="en-US" dirty="0"/>
          </a:p>
        </p:txBody>
      </p:sp>
    </p:spTree>
    <p:extLst>
      <p:ext uri="{BB962C8B-B14F-4D97-AF65-F5344CB8AC3E}">
        <p14:creationId xmlns:p14="http://schemas.microsoft.com/office/powerpoint/2010/main" val="277643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comparison</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008" y="2057400"/>
            <a:ext cx="4143375" cy="2618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0214" y="1905000"/>
            <a:ext cx="20764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9336" y="2057400"/>
            <a:ext cx="1952625"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1988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1298</Words>
  <Application>Microsoft Office PowerPoint</Application>
  <PresentationFormat>On-screen Show (4:3)</PresentationFormat>
  <Paragraphs>241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FASTQ format and quality control</vt:lpstr>
      <vt:lpstr>Base calling</vt:lpstr>
      <vt:lpstr>Other factors reducing quality</vt:lpstr>
      <vt:lpstr>PHRED program</vt:lpstr>
      <vt:lpstr>FASTQ format</vt:lpstr>
      <vt:lpstr>PowerPoint Presentation</vt:lpstr>
      <vt:lpstr>‘solexa-fastq’ quality score format</vt:lpstr>
      <vt:lpstr>‘fastq-illumina’ quality score format</vt:lpstr>
      <vt:lpstr>Format comparison</vt:lpstr>
      <vt:lpstr>FASTQ file definition</vt:lpstr>
      <vt:lpstr>Which format does my fastq file contain? </vt:lpstr>
      <vt:lpstr>FASTQC</vt:lpstr>
      <vt:lpstr>Basic statistics</vt:lpstr>
      <vt:lpstr>Per Base Sequence Quality</vt:lpstr>
      <vt:lpstr>Per Sequence Quality Scores</vt:lpstr>
      <vt:lpstr>Per Base Sequence Content</vt:lpstr>
      <vt:lpstr>Per Sequence GC Content</vt:lpstr>
      <vt:lpstr>Per Base N Content</vt:lpstr>
      <vt:lpstr>Sequence Length Distribution</vt:lpstr>
      <vt:lpstr>Duplicate Sequences</vt:lpstr>
      <vt:lpstr>Overrepresented Sequences</vt:lpstr>
      <vt:lpstr>Kmer Content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Lilit Nersisyan</dc:creator>
  <cp:lastModifiedBy>Lilit Nersisyan</cp:lastModifiedBy>
  <cp:revision>28</cp:revision>
  <dcterms:created xsi:type="dcterms:W3CDTF">2017-10-28T12:58:29Z</dcterms:created>
  <dcterms:modified xsi:type="dcterms:W3CDTF">2017-11-02T12:33:10Z</dcterms:modified>
</cp:coreProperties>
</file>